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62" r:id="rId3"/>
    <p:sldId id="264" r:id="rId4"/>
    <p:sldId id="266" r:id="rId5"/>
    <p:sldId id="268" r:id="rId6"/>
    <p:sldId id="269" r:id="rId7"/>
    <p:sldId id="270" r:id="rId8"/>
    <p:sldId id="285" r:id="rId9"/>
    <p:sldId id="286" r:id="rId10"/>
    <p:sldId id="288" r:id="rId11"/>
    <p:sldId id="290" r:id="rId12"/>
    <p:sldId id="289" r:id="rId13"/>
    <p:sldId id="276" r:id="rId14"/>
    <p:sldId id="281" r:id="rId15"/>
    <p:sldId id="284" r:id="rId16"/>
    <p:sldId id="283" r:id="rId17"/>
    <p:sldId id="280" r:id="rId18"/>
    <p:sldId id="278" r:id="rId19"/>
    <p:sldId id="282" r:id="rId20"/>
    <p:sldId id="277" r:id="rId21"/>
    <p:sldId id="279" r:id="rId22"/>
    <p:sldId id="271" r:id="rId23"/>
    <p:sldId id="272" r:id="rId24"/>
    <p:sldId id="273" r:id="rId25"/>
    <p:sldId id="274" r:id="rId26"/>
    <p:sldId id="275" r:id="rId27"/>
    <p:sldId id="265" r:id="rId28"/>
    <p:sldId id="267" r:id="rId29"/>
    <p:sldId id="260" r:id="rId30"/>
    <p:sldId id="263" r:id="rId31"/>
    <p:sldId id="257" r:id="rId32"/>
    <p:sldId id="258" r:id="rId33"/>
    <p:sldId id="259" r:id="rId3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60" y="8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39666-4CFB-4E6B-B177-7CFA27AD2689}" type="datetimeFigureOut">
              <a:rPr kumimoji="1" lang="ja-JP" altLang="en-US" smtClean="0"/>
              <a:t>2020/1/21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46B3D3-221E-4416-9B22-96101BADF002}" type="slidenum">
              <a:rPr kumimoji="1" lang="ja-JP" altLang="en-US" smtClean="0"/>
              <a:t>‹#›</a:t>
            </a:fld>
            <a:endParaRPr kumimoji="1" lang="ja-JP" altLang="en-US"/>
          </a:p>
        </p:txBody>
      </p:sp>
    </p:spTree>
    <p:extLst>
      <p:ext uri="{BB962C8B-B14F-4D97-AF65-F5344CB8AC3E}">
        <p14:creationId xmlns:p14="http://schemas.microsoft.com/office/powerpoint/2010/main" val="198251091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ただ，自動生成技術によってすべてが解決できるかと言えばそうではなくて，</a:t>
            </a:r>
            <a:r>
              <a:rPr lang="ja-JP" altLang="en-US" sz="1200" dirty="0" smtClean="0"/>
              <a:t>自動生成されたテストコードは，保守作業を困難にするといった課題があります</a:t>
            </a:r>
            <a:endParaRPr kumimoji="1" lang="en-US" altLang="ja-JP" dirty="0" smtClean="0"/>
          </a:p>
          <a:p>
            <a:endParaRPr kumimoji="1" lang="en-US" altLang="ja-JP" dirty="0" smtClean="0"/>
          </a:p>
          <a:p>
            <a:r>
              <a:rPr kumimoji="1" lang="ja-JP" altLang="en-US" dirty="0" smtClean="0"/>
              <a:t>この主な原因として，</a:t>
            </a:r>
            <a:r>
              <a:rPr kumimoji="1" lang="en-US" altLang="ja-JP" dirty="0" smtClean="0"/>
              <a:t>~~</a:t>
            </a:r>
            <a:r>
              <a:rPr kumimoji="1" lang="ja-JP" altLang="en-US" dirty="0" smtClean="0"/>
              <a:t>ということや</a:t>
            </a:r>
            <a:r>
              <a:rPr kumimoji="1" lang="en-US" altLang="ja-JP" dirty="0" smtClean="0"/>
              <a:t>~~</a:t>
            </a:r>
            <a:r>
              <a:rPr kumimoji="1" lang="ja-JP" altLang="en-US" dirty="0" smtClean="0"/>
              <a:t>と言ったことが挙げられます</a:t>
            </a:r>
            <a:endParaRPr kumimoji="1" lang="en-US" altLang="ja-JP" dirty="0" smtClean="0"/>
          </a:p>
          <a:p>
            <a:endParaRPr kumimoji="1" lang="en-US" altLang="ja-JP" dirty="0" smtClean="0"/>
          </a:p>
          <a:p>
            <a:r>
              <a:rPr kumimoji="1" lang="ja-JP" altLang="en-US" dirty="0" smtClean="0"/>
              <a:t>このような原因から，テストが失敗したとき開発者は自動生成されたテストコードに問題があるのか，テスト対象のコードによるものなのか判断が難しくなります．</a:t>
            </a:r>
            <a:endParaRPr kumimoji="1" lang="en-US" altLang="ja-JP" dirty="0" smtClean="0"/>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4</a:t>
            </a:fld>
            <a:endParaRPr kumimoji="1" lang="ja-JP" altLang="en-US"/>
          </a:p>
        </p:txBody>
      </p:sp>
    </p:spTree>
    <p:extLst>
      <p:ext uri="{BB962C8B-B14F-4D97-AF65-F5344CB8AC3E}">
        <p14:creationId xmlns:p14="http://schemas.microsoft.com/office/powerpoint/2010/main" val="2785489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推薦手法のベースとなるアイディアは，類似コード間でのテスト再利用です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6</a:t>
            </a:fld>
            <a:endParaRPr kumimoji="1" lang="ja-JP" altLang="en-US" dirty="0"/>
          </a:p>
        </p:txBody>
      </p:sp>
    </p:spTree>
    <p:extLst>
      <p:ext uri="{BB962C8B-B14F-4D97-AF65-F5344CB8AC3E}">
        <p14:creationId xmlns:p14="http://schemas.microsoft.com/office/powerpoint/2010/main" val="3028500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こちらが提案手法の概要になります</a:t>
            </a:r>
            <a:endParaRPr kumimoji="1" lang="en-US" altLang="ja-JP" dirty="0" smtClean="0"/>
          </a:p>
          <a:p>
            <a:endParaRPr kumimoji="1" lang="en-US" altLang="ja-JP" dirty="0" smtClean="0"/>
          </a:p>
          <a:p>
            <a:r>
              <a:rPr kumimoji="1" lang="ja-JP" altLang="en-US" dirty="0" smtClean="0"/>
              <a:t>提案手法は大きく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r>
              <a:rPr kumimoji="1" lang="ja-JP" altLang="en-US" dirty="0" smtClean="0"/>
              <a:t>まず</a:t>
            </a:r>
            <a:r>
              <a:rPr kumimoji="1" lang="en-US" altLang="ja-JP" dirty="0" smtClean="0"/>
              <a:t>step1</a:t>
            </a:r>
            <a:r>
              <a:rPr kumimoji="1" lang="ja-JP" altLang="en-US" dirty="0" smtClean="0"/>
              <a:t>は開発者が入力した関数単位のコード片に対して，</a:t>
            </a:r>
            <a:r>
              <a:rPr kumimoji="1" lang="en-US" altLang="ja-JP" dirty="0" smtClean="0"/>
              <a:t>OSS</a:t>
            </a:r>
            <a:r>
              <a:rPr kumimoji="1" lang="ja-JP" altLang="en-US" dirty="0" smtClean="0"/>
              <a:t>プロジェクトが格納されているソースコードリポジトリ内から類似コードを検出します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では，検出された類似コードに対応するテストコードを</a:t>
            </a:r>
            <a:r>
              <a:rPr kumimoji="1" lang="en-US" altLang="ja-JP" dirty="0" smtClean="0"/>
              <a:t>Test Code Database</a:t>
            </a:r>
            <a:r>
              <a:rPr kumimoji="1" lang="ja-JP" altLang="en-US" dirty="0" smtClean="0"/>
              <a:t>内から検索します</a:t>
            </a:r>
            <a:endParaRPr kumimoji="1" lang="en-US" altLang="ja-JP" dirty="0" smtClean="0"/>
          </a:p>
          <a:p>
            <a:endParaRPr kumimoji="1" lang="en-US" altLang="ja-JP" dirty="0" smtClean="0"/>
          </a:p>
          <a:p>
            <a:r>
              <a:rPr kumimoji="1" lang="ja-JP" altLang="en-US" dirty="0" smtClean="0"/>
              <a:t>で，</a:t>
            </a:r>
            <a:r>
              <a:rPr kumimoji="1" lang="en-US" altLang="ja-JP" dirty="0" smtClean="0"/>
              <a:t>step3</a:t>
            </a:r>
            <a:r>
              <a:rPr kumimoji="1" lang="ja-JP" altLang="en-US" dirty="0" smtClean="0"/>
              <a:t>では検索されたテストコードに含まれているテストスメルを検出します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出されたテストスメル数を基に推薦されるテストスイートをランキングして開発者に提示します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C000A129-FE9F-49C8-AD6B-BE96733DA94D}" type="slidenum">
              <a:rPr kumimoji="1" lang="ja-JP" altLang="en-US" smtClean="0"/>
              <a:t>7</a:t>
            </a:fld>
            <a:endParaRPr kumimoji="1" lang="ja-JP" altLang="en-US"/>
          </a:p>
        </p:txBody>
      </p:sp>
    </p:spTree>
    <p:extLst>
      <p:ext uri="{BB962C8B-B14F-4D97-AF65-F5344CB8AC3E}">
        <p14:creationId xmlns:p14="http://schemas.microsoft.com/office/powerpoint/2010/main" val="3725241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46B3D3-221E-4416-9B22-96101BADF002}" type="slidenum">
              <a:rPr kumimoji="1" lang="ja-JP" altLang="en-US" smtClean="0"/>
              <a:t>10</a:t>
            </a:fld>
            <a:endParaRPr kumimoji="1" lang="ja-JP" altLang="en-US"/>
          </a:p>
        </p:txBody>
      </p:sp>
    </p:spTree>
    <p:extLst>
      <p:ext uri="{BB962C8B-B14F-4D97-AF65-F5344CB8AC3E}">
        <p14:creationId xmlns:p14="http://schemas.microsoft.com/office/powerpoint/2010/main" val="1213658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46B3D3-221E-4416-9B22-96101BADF002}" type="slidenum">
              <a:rPr kumimoji="1" lang="ja-JP" altLang="en-US" smtClean="0"/>
              <a:t>11</a:t>
            </a:fld>
            <a:endParaRPr kumimoji="1" lang="ja-JP" altLang="en-US"/>
          </a:p>
        </p:txBody>
      </p:sp>
    </p:spTree>
    <p:extLst>
      <p:ext uri="{BB962C8B-B14F-4D97-AF65-F5344CB8AC3E}">
        <p14:creationId xmlns:p14="http://schemas.microsoft.com/office/powerpoint/2010/main" val="278240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我々の以前の調査で類似コードペア間の類似度が高いほどテストを再利用できる可能性が高いことが分かっているので</a:t>
            </a:r>
            <a:endParaRPr kumimoji="1" lang="ja-JP" altLang="en-US" dirty="0"/>
          </a:p>
        </p:txBody>
      </p:sp>
      <p:sp>
        <p:nvSpPr>
          <p:cNvPr id="4" name="スライド番号プレースホルダー 3"/>
          <p:cNvSpPr>
            <a:spLocks noGrp="1"/>
          </p:cNvSpPr>
          <p:nvPr>
            <p:ph type="sldNum" sz="quarter" idx="10"/>
          </p:nvPr>
        </p:nvSpPr>
        <p:spPr/>
        <p:txBody>
          <a:bodyPr/>
          <a:lstStyle/>
          <a:p>
            <a:fld id="{CF46B3D3-221E-4416-9B22-96101BADF002}" type="slidenum">
              <a:rPr kumimoji="1" lang="ja-JP" altLang="en-US" smtClean="0"/>
              <a:t>25</a:t>
            </a:fld>
            <a:endParaRPr kumimoji="1" lang="ja-JP" altLang="en-US"/>
          </a:p>
        </p:txBody>
      </p:sp>
    </p:spTree>
    <p:extLst>
      <p:ext uri="{BB962C8B-B14F-4D97-AF65-F5344CB8AC3E}">
        <p14:creationId xmlns:p14="http://schemas.microsoft.com/office/powerpoint/2010/main" val="760801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Arial" panose="020B0604020202020204" pitchFamily="34" charset="0"/>
                <a:cs typeface="Arial" panose="020B0604020202020204" pitchFamily="34" charset="0"/>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8CC3ED1F-9DB6-4682-A466-633AE22850D1}" type="datetime1">
              <a:rPr kumimoji="1" lang="ja-JP" altLang="en-US" smtClean="0"/>
              <a:t>2020/1/21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lvl1pPr>
              <a:defRPr sz="1600"/>
            </a:lvl1pPr>
          </a:lstStyle>
          <a:p>
            <a:fld id="{2926F444-8B74-4F2F-867E-9E263B246C4B}" type="slidenum">
              <a:rPr lang="ja-JP" altLang="en-US" smtClean="0"/>
              <a:pPr/>
              <a:t>‹#›</a:t>
            </a:fld>
            <a:endParaRPr lang="ja-JP" altLang="en-US" dirty="0"/>
          </a:p>
        </p:txBody>
      </p:sp>
    </p:spTree>
    <p:extLst>
      <p:ext uri="{BB962C8B-B14F-4D97-AF65-F5344CB8AC3E}">
        <p14:creationId xmlns:p14="http://schemas.microsoft.com/office/powerpoint/2010/main" val="4287773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16A0B1A-2ADA-403E-B39A-31B37A37E522}" type="datetime1">
              <a:rPr kumimoji="1" lang="ja-JP" altLang="en-US" smtClean="0"/>
              <a:t>2020/1/21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530533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FBB49698-D8AC-4A74-B09B-296B476111AB}" type="datetime1">
              <a:rPr kumimoji="1" lang="ja-JP" altLang="en-US" smtClean="0"/>
              <a:t>2020/1/21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2748387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D22E0E7-CE36-4E4B-839D-261E9BBC2145}" type="datetime1">
              <a:rPr kumimoji="1" lang="ja-JP" altLang="en-US" smtClean="0"/>
              <a:t>2020/1/21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46700" y="6356350"/>
            <a:ext cx="2743200" cy="365125"/>
          </a:xfrm>
        </p:spPr>
        <p:txBody>
          <a:bodyPr/>
          <a:lstStyle>
            <a:lvl1pPr>
              <a:defRPr sz="2000" b="1"/>
            </a:lvl1pPr>
          </a:lstStyle>
          <a:p>
            <a:fld id="{2926F444-8B74-4F2F-867E-9E263B246C4B}" type="slidenum">
              <a:rPr lang="ja-JP" altLang="en-US" smtClean="0"/>
              <a:pPr/>
              <a:t>‹#›</a:t>
            </a:fld>
            <a:endParaRPr lang="ja-JP" altLang="en-US" dirty="0"/>
          </a:p>
        </p:txBody>
      </p:sp>
    </p:spTree>
    <p:extLst>
      <p:ext uri="{BB962C8B-B14F-4D97-AF65-F5344CB8AC3E}">
        <p14:creationId xmlns:p14="http://schemas.microsoft.com/office/powerpoint/2010/main" val="3512931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4F6A5E8B-AEAD-4860-BBD9-A29A326A3AEF}" type="datetime1">
              <a:rPr kumimoji="1" lang="ja-JP" altLang="en-US" smtClean="0"/>
              <a:t>2020/1/21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194074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F4AA20B9-F880-41D0-8670-14646E34349F}" type="datetime1">
              <a:rPr kumimoji="1" lang="ja-JP" altLang="en-US" smtClean="0"/>
              <a:t>2020/1/21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568141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FD4197E0-103D-4503-AE0C-30C0E3711AF0}" type="datetime1">
              <a:rPr kumimoji="1" lang="ja-JP" altLang="en-US" smtClean="0"/>
              <a:t>2020/1/21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955859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B87D03A5-348B-4C5D-911B-4ED6ACD63C59}" type="datetime1">
              <a:rPr kumimoji="1" lang="ja-JP" altLang="en-US" smtClean="0"/>
              <a:t>2020/1/21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2155176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716B28F-6B11-4031-BF1F-1CF0C8844839}" type="datetime1">
              <a:rPr kumimoji="1" lang="ja-JP" altLang="en-US" smtClean="0"/>
              <a:t>2020/1/21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3852068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09898EF2-CD56-4B93-963D-BCDC94623F1A}" type="datetime1">
              <a:rPr kumimoji="1" lang="ja-JP" altLang="en-US" smtClean="0"/>
              <a:t>2020/1/21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3351756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E3F236A7-29A4-43A8-9472-CB092170D546}" type="datetime1">
              <a:rPr kumimoji="1" lang="ja-JP" altLang="en-US" smtClean="0"/>
              <a:t>2020/1/21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1035611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CE87B9-2F56-463C-B618-53AFB1716F0B}" type="datetime1">
              <a:rPr kumimoji="1" lang="ja-JP" altLang="en-US" smtClean="0"/>
              <a:t>2020/1/21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910770" y="6356350"/>
            <a:ext cx="3017520" cy="365125"/>
          </a:xfrm>
          <a:prstGeom prst="rect">
            <a:avLst/>
          </a:prstGeom>
        </p:spPr>
        <p:txBody>
          <a:bodyPr vert="horz" lIns="91440" tIns="45720" rIns="91440" bIns="45720" rtlCol="0" anchor="ctr"/>
          <a:lstStyle>
            <a:lvl1pPr algn="r">
              <a:defRPr sz="1800" b="1">
                <a:solidFill>
                  <a:schemeClr val="tx1">
                    <a:tint val="75000"/>
                  </a:schemeClr>
                </a:solidFill>
              </a:defRPr>
            </a:lvl1pPr>
          </a:lstStyle>
          <a:p>
            <a:fld id="{2926F444-8B74-4F2F-867E-9E263B246C4B}" type="slidenum">
              <a:rPr lang="ja-JP" altLang="en-US" smtClean="0"/>
              <a:pPr/>
              <a:t>‹#›</a:t>
            </a:fld>
            <a:endParaRPr lang="ja-JP" altLang="en-US" dirty="0"/>
          </a:p>
        </p:txBody>
      </p:sp>
    </p:spTree>
    <p:extLst>
      <p:ext uri="{BB962C8B-B14F-4D97-AF65-F5344CB8AC3E}">
        <p14:creationId xmlns:p14="http://schemas.microsoft.com/office/powerpoint/2010/main" val="81317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43050" y="1067697"/>
            <a:ext cx="9105900" cy="2387600"/>
          </a:xfrm>
        </p:spPr>
        <p:txBody>
          <a:bodyPr>
            <a:normAutofit/>
          </a:bodyPr>
          <a:lstStyle/>
          <a:p>
            <a:r>
              <a:rPr kumimoji="1" lang="ja-JP" altLang="en-US" sz="4000" dirty="0" smtClean="0"/>
              <a:t>ソースコードの類似性に基づいた</a:t>
            </a:r>
            <a:r>
              <a:rPr kumimoji="1" lang="en-US" altLang="ja-JP" sz="4000" dirty="0" smtClean="0"/>
              <a:t/>
            </a:r>
            <a:br>
              <a:rPr kumimoji="1" lang="en-US" altLang="ja-JP" sz="4000" dirty="0" smtClean="0"/>
            </a:br>
            <a:r>
              <a:rPr kumimoji="1" lang="ja-JP" altLang="en-US" sz="4000" dirty="0" smtClean="0"/>
              <a:t>テストコード自動推薦ツール</a:t>
            </a:r>
            <a:r>
              <a:rPr kumimoji="1" lang="en-US" altLang="ja-JP" sz="4000" dirty="0" err="1" smtClean="0"/>
              <a:t>SuiteRec</a:t>
            </a:r>
            <a:endParaRPr kumimoji="1" lang="ja-JP" altLang="en-US" sz="4000" dirty="0"/>
          </a:p>
        </p:txBody>
      </p:sp>
      <p:sp>
        <p:nvSpPr>
          <p:cNvPr id="3" name="サブタイトル 2"/>
          <p:cNvSpPr>
            <a:spLocks noGrp="1"/>
          </p:cNvSpPr>
          <p:nvPr>
            <p:ph type="subTitle" idx="1"/>
          </p:nvPr>
        </p:nvSpPr>
        <p:spPr/>
        <p:txBody>
          <a:bodyPr/>
          <a:lstStyle/>
          <a:p>
            <a:r>
              <a:rPr lang="en-US" altLang="ja-JP" dirty="0" smtClean="0"/>
              <a:t>1811098 </a:t>
            </a:r>
            <a:r>
              <a:rPr lang="ja-JP" altLang="en-US" dirty="0" smtClean="0"/>
              <a:t>倉地 亮介</a:t>
            </a:r>
            <a:endParaRPr kumimoji="1" lang="ja-JP" altLang="en-US" dirty="0"/>
          </a:p>
        </p:txBody>
      </p:sp>
    </p:spTree>
    <p:extLst>
      <p:ext uri="{BB962C8B-B14F-4D97-AF65-F5344CB8AC3E}">
        <p14:creationId xmlns:p14="http://schemas.microsoft.com/office/powerpoint/2010/main" val="3847230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Step3</a:t>
            </a:r>
            <a:r>
              <a:rPr kumimoji="1" lang="en-US" altLang="ja-JP" sz="4000" dirty="0" smtClean="0"/>
              <a:t>: </a:t>
            </a:r>
            <a:r>
              <a:rPr kumimoji="1" lang="ja-JP" altLang="en-US" sz="4000" dirty="0" smtClean="0"/>
              <a:t>テストスメルの検出</a:t>
            </a:r>
            <a:endParaRPr kumimoji="1" lang="ja-JP" altLang="en-US" sz="4000" dirty="0"/>
          </a:p>
        </p:txBody>
      </p:sp>
      <p:sp>
        <p:nvSpPr>
          <p:cNvPr id="3" name="コンテンツ プレースホルダー 2"/>
          <p:cNvSpPr>
            <a:spLocks noGrp="1"/>
          </p:cNvSpPr>
          <p:nvPr>
            <p:ph idx="1"/>
          </p:nvPr>
        </p:nvSpPr>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10</a:t>
            </a:fld>
            <a:endParaRPr lang="ja-JP" altLang="en-US" dirty="0"/>
          </a:p>
        </p:txBody>
      </p:sp>
      <p:sp>
        <p:nvSpPr>
          <p:cNvPr id="5" name="正方形/長方形 4"/>
          <p:cNvSpPr/>
          <p:nvPr/>
        </p:nvSpPr>
        <p:spPr>
          <a:xfrm>
            <a:off x="838200" y="3721755"/>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381963" y="4402842"/>
            <a:ext cx="1028700" cy="946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3791276182"/>
              </p:ext>
            </p:extLst>
          </p:nvPr>
        </p:nvGraphicFramePr>
        <p:xfrm>
          <a:off x="7521575" y="3961517"/>
          <a:ext cx="4082359" cy="1828800"/>
        </p:xfrm>
        <a:graphic>
          <a:graphicData uri="http://schemas.openxmlformats.org/drawingml/2006/table">
            <a:tbl>
              <a:tblPr firstRow="1" bandRow="1">
                <a:tableStyleId>{5940675A-B579-460E-94D1-54222C63F5DA}</a:tableStyleId>
              </a:tblPr>
              <a:tblGrid>
                <a:gridCol w="631657">
                  <a:extLst>
                    <a:ext uri="{9D8B030D-6E8A-4147-A177-3AD203B41FA5}">
                      <a16:colId xmlns:a16="http://schemas.microsoft.com/office/drawing/2014/main" val="1372453132"/>
                    </a:ext>
                  </a:extLst>
                </a:gridCol>
                <a:gridCol w="3450702">
                  <a:extLst>
                    <a:ext uri="{9D8B030D-6E8A-4147-A177-3AD203B41FA5}">
                      <a16:colId xmlns:a16="http://schemas.microsoft.com/office/drawing/2014/main" val="1114427041"/>
                    </a:ext>
                  </a:extLst>
                </a:gridCol>
              </a:tblGrid>
              <a:tr h="0">
                <a:tc>
                  <a:txBody>
                    <a:bodyPr/>
                    <a:lstStyle/>
                    <a:p>
                      <a:pPr algn="ctr"/>
                      <a:endParaRPr lang="ja-JP" altLang="en-US" sz="240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テストスメル</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2013539"/>
                  </a:ext>
                </a:extLst>
              </a:tr>
              <a:tr h="370840">
                <a:tc>
                  <a:txBody>
                    <a:bodyPr/>
                    <a:lstStyle/>
                    <a:p>
                      <a:pPr algn="ct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a:txBody>
                  <a:tcPr/>
                </a:tc>
                <a:tc>
                  <a:txBody>
                    <a:bodyPr/>
                    <a:lstStyle/>
                    <a:p>
                      <a:r>
                        <a:rPr kumimoji="1" lang="en-US" altLang="ja-JP" sz="2400" dirty="0" smtClean="0">
                          <a:latin typeface="メイリオ" panose="020B0604030504040204" pitchFamily="50" charset="-128"/>
                          <a:ea typeface="メイリオ" panose="020B0604030504040204" pitchFamily="50" charset="-128"/>
                        </a:rPr>
                        <a:t>Assertion </a:t>
                      </a:r>
                      <a:r>
                        <a:rPr kumimoji="1" lang="en-US" altLang="ja-JP" sz="2400" dirty="0" err="1" smtClean="0">
                          <a:latin typeface="メイリオ" panose="020B0604030504040204" pitchFamily="50" charset="-128"/>
                          <a:ea typeface="メイリオ" panose="020B0604030504040204" pitchFamily="50" charset="-128"/>
                        </a:rPr>
                        <a:t>Roullete</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39967539"/>
                  </a:ext>
                </a:extLst>
              </a:tr>
              <a:tr h="370840">
                <a:tc>
                  <a:txBody>
                    <a:bodyPr/>
                    <a:lstStyle/>
                    <a:p>
                      <a:pPr algn="ctr"/>
                      <a:r>
                        <a:rPr lang="en-US" altLang="ja-JP" sz="2400" dirty="0" smtClean="0">
                          <a:latin typeface="メイリオ" panose="020B0604030504040204" pitchFamily="50" charset="-128"/>
                          <a:ea typeface="メイリオ" panose="020B0604030504040204" pitchFamily="50" charset="-128"/>
                        </a:rPr>
                        <a:t>2</a:t>
                      </a:r>
                      <a:endParaRPr lang="ja-JP" altLang="en-US" sz="2400" dirty="0">
                        <a:latin typeface="メイリオ" panose="020B0604030504040204" pitchFamily="50" charset="-128"/>
                        <a:ea typeface="メイリオ" panose="020B0604030504040204" pitchFamily="50" charset="-128"/>
                      </a:endParaRPr>
                    </a:p>
                  </a:txBody>
                  <a:tcPr/>
                </a:tc>
                <a:tc>
                  <a:txBody>
                    <a:bodyPr/>
                    <a:lstStyle/>
                    <a:p>
                      <a:r>
                        <a:rPr kumimoji="1" lang="en-US" altLang="ja-JP" sz="2400" dirty="0" smtClean="0">
                          <a:latin typeface="メイリオ" panose="020B0604030504040204" pitchFamily="50" charset="-128"/>
                          <a:ea typeface="メイリオ" panose="020B0604030504040204" pitchFamily="50" charset="-128"/>
                        </a:rPr>
                        <a:t>Exception Handling</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383984"/>
                  </a:ext>
                </a:extLst>
              </a:tr>
              <a:tr h="370840">
                <a:tc>
                  <a:txBody>
                    <a:bodyPr/>
                    <a:lstStyle/>
                    <a:p>
                      <a:pPr algn="ctr"/>
                      <a:r>
                        <a:rPr lang="en-US" altLang="ja-JP" sz="2400" dirty="0" smtClean="0">
                          <a:latin typeface="メイリオ" panose="020B0604030504040204" pitchFamily="50" charset="-128"/>
                          <a:ea typeface="メイリオ" panose="020B0604030504040204" pitchFamily="50" charset="-128"/>
                        </a:rPr>
                        <a:t>3</a:t>
                      </a:r>
                      <a:endParaRPr lang="ja-JP" altLang="en-US" sz="2400" dirty="0">
                        <a:latin typeface="メイリオ" panose="020B0604030504040204" pitchFamily="50" charset="-128"/>
                        <a:ea typeface="メイリオ" panose="020B0604030504040204" pitchFamily="50" charset="-128"/>
                      </a:endParaRPr>
                    </a:p>
                  </a:txBody>
                  <a:tcPr/>
                </a:tc>
                <a:tc>
                  <a:txBody>
                    <a:bodyPr/>
                    <a:lstStyle/>
                    <a:p>
                      <a:r>
                        <a:rPr kumimoji="1" lang="en-US" altLang="ja-JP" sz="2400" dirty="0" smtClean="0">
                          <a:latin typeface="メイリオ" panose="020B0604030504040204" pitchFamily="50" charset="-128"/>
                          <a:ea typeface="メイリオ" panose="020B0604030504040204" pitchFamily="50" charset="-128"/>
                        </a:rPr>
                        <a:t>Eager Test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24292127"/>
                  </a:ext>
                </a:extLst>
              </a:tr>
            </a:tbl>
          </a:graphicData>
        </a:graphic>
      </p:graphicFrame>
    </p:spTree>
    <p:extLst>
      <p:ext uri="{BB962C8B-B14F-4D97-AF65-F5344CB8AC3E}">
        <p14:creationId xmlns:p14="http://schemas.microsoft.com/office/powerpoint/2010/main" val="2111965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Step3</a:t>
            </a:r>
            <a:r>
              <a:rPr kumimoji="1" lang="en-US" altLang="ja-JP" sz="4000" dirty="0" smtClean="0"/>
              <a:t>: </a:t>
            </a:r>
            <a:r>
              <a:rPr kumimoji="1" lang="ja-JP" altLang="en-US" sz="4000" dirty="0" smtClean="0"/>
              <a:t>テストスメルの検出</a:t>
            </a:r>
            <a:endParaRPr kumimoji="1" lang="ja-JP" altLang="en-US" sz="4000" dirty="0"/>
          </a:p>
        </p:txBody>
      </p:sp>
      <p:sp>
        <p:nvSpPr>
          <p:cNvPr id="3" name="コンテンツ プレースホルダー 2"/>
          <p:cNvSpPr>
            <a:spLocks noGrp="1"/>
          </p:cNvSpPr>
          <p:nvPr>
            <p:ph idx="1"/>
          </p:nvPr>
        </p:nvSpPr>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11</a:t>
            </a:fld>
            <a:endParaRPr lang="ja-JP" altLang="en-US" dirty="0"/>
          </a:p>
        </p:txBody>
      </p:sp>
      <p:sp>
        <p:nvSpPr>
          <p:cNvPr id="5" name="正方形/長方形 4"/>
          <p:cNvSpPr/>
          <p:nvPr/>
        </p:nvSpPr>
        <p:spPr>
          <a:xfrm>
            <a:off x="838200" y="3721755"/>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381963" y="4402842"/>
            <a:ext cx="1028700"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9" name="表 8"/>
          <p:cNvGraphicFramePr>
            <a:graphicFrameLocks noGrp="1"/>
          </p:cNvGraphicFramePr>
          <p:nvPr>
            <p:extLst>
              <p:ext uri="{D42A27DB-BD31-4B8C-83A1-F6EECF244321}">
                <p14:modId xmlns:p14="http://schemas.microsoft.com/office/powerpoint/2010/main" val="34532836"/>
              </p:ext>
            </p:extLst>
          </p:nvPr>
        </p:nvGraphicFramePr>
        <p:xfrm>
          <a:off x="7652669" y="4020157"/>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644128"/>
            <a:ext cx="445604" cy="445604"/>
          </a:xfrm>
          <a:prstGeom prst="rect">
            <a:avLst/>
          </a:prstGeom>
        </p:spPr>
      </p:pic>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5178510"/>
            <a:ext cx="445604" cy="445604"/>
          </a:xfrm>
          <a:prstGeom prst="rect">
            <a:avLst/>
          </a:prstGeom>
        </p:spPr>
      </p:pic>
    </p:spTree>
    <p:extLst>
      <p:ext uri="{BB962C8B-B14F-4D97-AF65-F5344CB8AC3E}">
        <p14:creationId xmlns:p14="http://schemas.microsoft.com/office/powerpoint/2010/main" val="2303333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77550" cy="1325563"/>
          </a:xfrm>
        </p:spPr>
        <p:txBody>
          <a:bodyPr>
            <a:normAutofit/>
          </a:bodyPr>
          <a:lstStyle/>
          <a:p>
            <a:r>
              <a:rPr lang="en-US" altLang="ja-JP" sz="4000" b="1" dirty="0" smtClean="0"/>
              <a:t>Step4</a:t>
            </a:r>
            <a:r>
              <a:rPr lang="en-US" altLang="ja-JP" sz="4000" dirty="0" smtClean="0"/>
              <a:t>: </a:t>
            </a:r>
            <a:r>
              <a:rPr lang="ja-JP" altLang="en-US" sz="4000" dirty="0" smtClean="0"/>
              <a:t>推薦されるテストスイートの順位付け</a:t>
            </a:r>
            <a:endParaRPr kumimoji="1" lang="ja-JP" altLang="en-US" sz="4000" dirty="0"/>
          </a:p>
        </p:txBody>
      </p:sp>
      <p:sp>
        <p:nvSpPr>
          <p:cNvPr id="3" name="コンテンツ プレースホルダー 2"/>
          <p:cNvSpPr>
            <a:spLocks noGrp="1"/>
          </p:cNvSpPr>
          <p:nvPr>
            <p:ph idx="1"/>
          </p:nvPr>
        </p:nvSpPr>
        <p:spPr>
          <a:xfrm>
            <a:off x="838200" y="1719214"/>
            <a:ext cx="10515600" cy="574675"/>
          </a:xfrm>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12</a:t>
            </a:fld>
            <a:endParaRPr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(Stpe1)</a:t>
            </a:r>
          </a:p>
        </p:txBody>
      </p:sp>
      <p:sp>
        <p:nvSpPr>
          <p:cNvPr id="7" name="テキスト ボックス 6"/>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9" name="角丸四角形 8"/>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(Stpe3)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11" name="二等辺三角形 10"/>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2" name="フローチャート: 代替処理 11"/>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類似度を優先として並び替え、類似度が同じ場合テストスメルの数で順位づける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52477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Step1</a:t>
            </a:r>
            <a:r>
              <a:rPr kumimoji="1" lang="en-US" altLang="ja-JP" sz="4000" dirty="0" smtClean="0"/>
              <a:t>: </a:t>
            </a:r>
            <a:r>
              <a:rPr kumimoji="1" lang="ja-JP" altLang="en-US" sz="4000" dirty="0" smtClean="0"/>
              <a:t>類似コード片の検出</a:t>
            </a:r>
            <a:endParaRPr kumimoji="1" lang="ja-JP" altLang="en-US" sz="4000" dirty="0"/>
          </a:p>
        </p:txBody>
      </p:sp>
      <p:sp>
        <p:nvSpPr>
          <p:cNvPr id="3" name="コンテンツ プレースホルダー 2"/>
          <p:cNvSpPr>
            <a:spLocks noGrp="1"/>
          </p:cNvSpPr>
          <p:nvPr>
            <p:ph idx="1"/>
          </p:nvPr>
        </p:nvSpPr>
        <p:spPr>
          <a:xfrm>
            <a:off x="838200" y="1595438"/>
            <a:ext cx="10515600" cy="1222375"/>
          </a:xfrm>
        </p:spPr>
        <p:txBody>
          <a:bodyPr/>
          <a:lstStyle/>
          <a:p>
            <a:r>
              <a:rPr lang="ja-JP" altLang="en-US" dirty="0" smtClean="0"/>
              <a:t>類似コード検出ツール</a:t>
            </a:r>
            <a:r>
              <a:rPr lang="en-US" altLang="ja-JP" dirty="0" smtClean="0"/>
              <a:t>: NiCad[5]</a:t>
            </a:r>
          </a:p>
          <a:p>
            <a:pPr lvl="1"/>
            <a:r>
              <a:rPr lang="ja-JP" altLang="en-US" dirty="0"/>
              <a:t>ソースコードのレイアウトを変換させ，行単位でソースコードを比較する</a:t>
            </a:r>
            <a:r>
              <a:rPr lang="ja-JP" altLang="en-US" dirty="0" smtClean="0"/>
              <a:t>こと</a:t>
            </a:r>
            <a:r>
              <a:rPr lang="ja-JP" altLang="en-US" dirty="0"/>
              <a:t>で</a:t>
            </a:r>
            <a:r>
              <a:rPr lang="ja-JP" altLang="en-US" dirty="0" smtClean="0"/>
              <a:t>類似コード片を</a:t>
            </a:r>
            <a:r>
              <a:rPr lang="ja-JP" altLang="en-US" dirty="0"/>
              <a:t>検出</a:t>
            </a:r>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13</a:t>
            </a:fld>
            <a:endParaRPr lang="ja-JP" altLang="en-US" dirty="0"/>
          </a:p>
        </p:txBody>
      </p:sp>
      <p:sp>
        <p:nvSpPr>
          <p:cNvPr id="5" name="正方形/長方形 4"/>
          <p:cNvSpPr/>
          <p:nvPr/>
        </p:nvSpPr>
        <p:spPr>
          <a:xfrm>
            <a:off x="838200" y="2963864"/>
            <a:ext cx="5111750" cy="3139321"/>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if </a:t>
            </a:r>
            <a:r>
              <a:rPr lang="en-US" altLang="ja-JP" dirty="0">
                <a:latin typeface="Consolas" panose="020B0609020204030204" pitchFamily="49" charset="0"/>
              </a:rPr>
              <a:t>(</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 0){</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a:latin typeface="Consolas" panose="020B0609020204030204" pitchFamily="49" charset="0"/>
              </a:rPr>
              <a:t>-1;</a:t>
            </a:r>
          </a:p>
          <a:p>
            <a:r>
              <a:rPr lang="en-US" altLang="ja-JP" dirty="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97650" y="2963863"/>
            <a:ext cx="4876800" cy="3139321"/>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if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 0){</a:t>
            </a:r>
          </a:p>
          <a:p>
            <a:r>
              <a:rPr lang="en-US" altLang="ja-JP" dirty="0">
                <a:latin typeface="Consolas" panose="020B0609020204030204" pitchFamily="49" charset="0"/>
              </a:rPr>
              <a:t> </a:t>
            </a:r>
            <a:r>
              <a:rPr lang="en-US" altLang="ja-JP" dirty="0" smtClean="0">
                <a:latin typeface="Consolas" panose="020B0609020204030204" pitchFamily="49" charset="0"/>
              </a:rPr>
              <a:t>       return -1;</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66950" y="6125517"/>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905750" y="6125517"/>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59535" y="395567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6737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Step2</a:t>
            </a:r>
            <a:r>
              <a:rPr kumimoji="1" lang="en-US" altLang="ja-JP" sz="4000" dirty="0" smtClean="0"/>
              <a:t>: </a:t>
            </a:r>
            <a:r>
              <a:rPr kumimoji="1" lang="ja-JP" altLang="en-US" sz="4000" dirty="0" smtClean="0"/>
              <a:t>テストコードの検索</a:t>
            </a:r>
            <a:endParaRPr kumimoji="1" lang="ja-JP" altLang="en-US" sz="4000" dirty="0"/>
          </a:p>
        </p:txBody>
      </p:sp>
      <p:sp>
        <p:nvSpPr>
          <p:cNvPr id="3"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14</a:t>
            </a:fld>
            <a:endParaRPr lang="ja-JP" altLang="en-US" dirty="0"/>
          </a:p>
        </p:txBody>
      </p:sp>
      <p:sp>
        <p:nvSpPr>
          <p:cNvPr id="12" name="テキスト ボックス 11"/>
          <p:cNvSpPr txBox="1"/>
          <p:nvPr/>
        </p:nvSpPr>
        <p:spPr>
          <a:xfrm>
            <a:off x="1290299" y="6211693"/>
            <a:ext cx="4005159" cy="400110"/>
          </a:xfrm>
          <a:prstGeom prst="rect">
            <a:avLst/>
          </a:prstGeom>
          <a:noFill/>
        </p:spPr>
        <p:txBody>
          <a:bodyPr wrap="square" rtlCol="0">
            <a:spAutoFit/>
          </a:bodyPr>
          <a:lstStyle/>
          <a:p>
            <a:pPr algn="ctr"/>
            <a:r>
              <a:rPr lang="ja-JP" altLang="en-US" sz="2000" b="1" dirty="0">
                <a:latin typeface="メイリオ" panose="020B0604030504040204" pitchFamily="50" charset="-128"/>
                <a:ea typeface="メイリオ" panose="020B0604030504040204" pitchFamily="50" charset="-128"/>
              </a:rPr>
              <a:t>類似</a:t>
            </a:r>
            <a:r>
              <a:rPr lang="ja-JP" altLang="en-US" sz="2000" b="1" dirty="0" smtClean="0">
                <a:latin typeface="メイリオ" panose="020B0604030504040204" pitchFamily="50" charset="-128"/>
                <a:ea typeface="メイリオ" panose="020B0604030504040204" pitchFamily="50" charset="-128"/>
              </a:rPr>
              <a:t>コード片</a:t>
            </a:r>
            <a:r>
              <a:rPr lang="en-US" altLang="ja-JP" sz="2000" b="1" dirty="0" smtClean="0">
                <a:latin typeface="メイリオ" panose="020B0604030504040204" pitchFamily="50" charset="-128"/>
                <a:ea typeface="メイリオ" panose="020B0604030504040204" pitchFamily="50" charset="-128"/>
              </a:rPr>
              <a:t>(</a:t>
            </a:r>
            <a:r>
              <a:rPr lang="ja-JP" altLang="en-US" sz="2000" b="1" dirty="0" smtClean="0">
                <a:latin typeface="メイリオ" panose="020B0604030504040204" pitchFamily="50" charset="-128"/>
                <a:ea typeface="メイリオ" panose="020B0604030504040204" pitchFamily="50" charset="-128"/>
              </a:rPr>
              <a:t>テスト対象</a:t>
            </a:r>
            <a:r>
              <a:rPr lang="en-US" altLang="ja-JP" sz="2000" b="1" dirty="0" smtClean="0">
                <a:latin typeface="メイリオ" panose="020B0604030504040204" pitchFamily="50" charset="-128"/>
                <a:ea typeface="メイリオ" panose="020B0604030504040204" pitchFamily="50" charset="-128"/>
              </a:rPr>
              <a:t>)</a:t>
            </a:r>
            <a:endParaRPr kumimoji="1" lang="ja-JP" altLang="en-US" sz="2000" b="1"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8292506" y="6211693"/>
            <a:ext cx="1908387" cy="400110"/>
          </a:xfrm>
          <a:prstGeom prst="rect">
            <a:avLst/>
          </a:prstGeom>
          <a:noFill/>
        </p:spPr>
        <p:txBody>
          <a:bodyPr wrap="square" rtlCol="0">
            <a:spAutoFit/>
          </a:bodyPr>
          <a:lstStyle/>
          <a:p>
            <a:pPr algn="ctr"/>
            <a:r>
              <a:rPr lang="ja-JP" altLang="en-US" sz="2000" b="1" dirty="0">
                <a:latin typeface="メイリオ" panose="020B0604030504040204" pitchFamily="50" charset="-128"/>
                <a:ea typeface="メイリオ" panose="020B0604030504040204" pitchFamily="50" charset="-128"/>
              </a:rPr>
              <a:t>テストコード</a:t>
            </a:r>
            <a:endParaRPr kumimoji="1" lang="ja-JP" altLang="en-US" sz="2000" b="1" dirty="0">
              <a:latin typeface="メイリオ" panose="020B0604030504040204" pitchFamily="50" charset="-128"/>
              <a:ea typeface="メイリオ" panose="020B0604030504040204" pitchFamily="50" charset="-128"/>
            </a:endParaRPr>
          </a:p>
        </p:txBody>
      </p:sp>
      <p:sp>
        <p:nvSpPr>
          <p:cNvPr id="15" name="正方形/長方形 14"/>
          <p:cNvSpPr/>
          <p:nvPr/>
        </p:nvSpPr>
        <p:spPr>
          <a:xfrm>
            <a:off x="368300" y="3275838"/>
            <a:ext cx="5195108"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r>
              <a:rPr lang="en-US" altLang="ja-JP" dirty="0" smtClean="0">
                <a:latin typeface="Consolas" panose="020B0609020204030204" pitchFamily="49" charset="0"/>
              </a:rPr>
              <a:t>    if (</a:t>
            </a:r>
            <a:r>
              <a:rPr lang="en-US" altLang="ja-JP" dirty="0" err="1" smtClean="0">
                <a:latin typeface="Consolas" panose="020B0609020204030204" pitchFamily="49" charset="0"/>
              </a:rPr>
              <a:t>num</a:t>
            </a:r>
            <a:r>
              <a:rPr lang="en-US" altLang="ja-JP" dirty="0" smtClean="0">
                <a:latin typeface="Consolas" panose="020B0609020204030204" pitchFamily="49" charset="0"/>
              </a:rPr>
              <a:t> == 0){</a:t>
            </a:r>
          </a:p>
          <a:p>
            <a:r>
              <a:rPr lang="en-US" altLang="ja-JP" dirty="0">
                <a:latin typeface="Consolas" panose="020B0609020204030204" pitchFamily="49" charset="0"/>
              </a:rPr>
              <a:t> </a:t>
            </a:r>
            <a:r>
              <a:rPr lang="en-US" altLang="ja-JP" dirty="0" smtClean="0">
                <a:latin typeface="Consolas" panose="020B0609020204030204" pitchFamily="49" charset="0"/>
              </a:rPr>
              <a:t>       return -1;</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16" name="正方形/長方形 15"/>
          <p:cNvSpPr/>
          <p:nvPr/>
        </p:nvSpPr>
        <p:spPr>
          <a:xfrm>
            <a:off x="6059000" y="3289945"/>
            <a:ext cx="5834550"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actual1 = </a:t>
            </a:r>
            <a:r>
              <a:rPr lang="en-US" altLang="ja-JP" b="0" dirty="0" err="1" smtClean="0">
                <a:effectLst/>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b="0" dirty="0" smtClean="0">
                <a:effectLst/>
                <a:latin typeface="Consolas" panose="020B0609020204030204" pitchFamily="49" charset="0"/>
              </a:rPr>
              <a:t>(item1);</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actual1);</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actual2 = </a:t>
            </a:r>
            <a:r>
              <a:rPr lang="en-US" altLang="ja-JP" b="0" dirty="0" err="1" smtClean="0">
                <a:effectLst/>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b="0" dirty="0" smtClean="0">
                <a:effectLst/>
                <a:latin typeface="Consolas" panose="020B0609020204030204" pitchFamily="49" charset="0"/>
              </a:rPr>
              <a:t>(item2);</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actual2);</a:t>
            </a: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7" name="下矢印 6"/>
          <p:cNvSpPr/>
          <p:nvPr/>
        </p:nvSpPr>
        <p:spPr>
          <a:xfrm rot="5400000">
            <a:off x="5299116" y="4310474"/>
            <a:ext cx="1024176" cy="79305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544479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Step2</a:t>
            </a:r>
            <a:r>
              <a:rPr kumimoji="1" lang="en-US" altLang="ja-JP" sz="4000" dirty="0" smtClean="0"/>
              <a:t>: </a:t>
            </a:r>
            <a:r>
              <a:rPr kumimoji="1" lang="ja-JP" altLang="en-US" sz="4000" dirty="0" smtClean="0"/>
              <a:t>テストコードの検索</a:t>
            </a:r>
            <a:endParaRPr kumimoji="1" lang="ja-JP" altLang="en-US" sz="4000" dirty="0"/>
          </a:p>
        </p:txBody>
      </p:sp>
      <p:sp>
        <p:nvSpPr>
          <p:cNvPr id="3"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15</a:t>
            </a:fld>
            <a:endParaRPr lang="ja-JP" altLang="en-US" dirty="0"/>
          </a:p>
        </p:txBody>
      </p:sp>
      <p:sp>
        <p:nvSpPr>
          <p:cNvPr id="12" name="テキスト ボックス 11"/>
          <p:cNvSpPr txBox="1"/>
          <p:nvPr/>
        </p:nvSpPr>
        <p:spPr>
          <a:xfrm>
            <a:off x="1290299" y="6211693"/>
            <a:ext cx="4005159" cy="400110"/>
          </a:xfrm>
          <a:prstGeom prst="rect">
            <a:avLst/>
          </a:prstGeom>
          <a:noFill/>
        </p:spPr>
        <p:txBody>
          <a:bodyPr wrap="square" rtlCol="0">
            <a:spAutoFit/>
          </a:bodyPr>
          <a:lstStyle/>
          <a:p>
            <a:pPr algn="ctr"/>
            <a:r>
              <a:rPr lang="ja-JP" altLang="en-US" sz="2000" b="1" dirty="0">
                <a:latin typeface="メイリオ" panose="020B0604030504040204" pitchFamily="50" charset="-128"/>
                <a:ea typeface="メイリオ" panose="020B0604030504040204" pitchFamily="50" charset="-128"/>
              </a:rPr>
              <a:t>類似</a:t>
            </a:r>
            <a:r>
              <a:rPr lang="ja-JP" altLang="en-US" sz="2000" b="1" dirty="0" smtClean="0">
                <a:latin typeface="メイリオ" panose="020B0604030504040204" pitchFamily="50" charset="-128"/>
                <a:ea typeface="メイリオ" panose="020B0604030504040204" pitchFamily="50" charset="-128"/>
              </a:rPr>
              <a:t>コード片</a:t>
            </a:r>
            <a:r>
              <a:rPr lang="en-US" altLang="ja-JP" sz="2000" b="1" dirty="0" smtClean="0">
                <a:latin typeface="メイリオ" panose="020B0604030504040204" pitchFamily="50" charset="-128"/>
                <a:ea typeface="メイリオ" panose="020B0604030504040204" pitchFamily="50" charset="-128"/>
              </a:rPr>
              <a:t>(</a:t>
            </a:r>
            <a:r>
              <a:rPr lang="ja-JP" altLang="en-US" sz="2000" b="1" dirty="0" smtClean="0">
                <a:latin typeface="メイリオ" panose="020B0604030504040204" pitchFamily="50" charset="-128"/>
                <a:ea typeface="メイリオ" panose="020B0604030504040204" pitchFamily="50" charset="-128"/>
              </a:rPr>
              <a:t>テスト対象</a:t>
            </a:r>
            <a:r>
              <a:rPr lang="en-US" altLang="ja-JP" sz="2000" b="1" dirty="0" smtClean="0">
                <a:latin typeface="メイリオ" panose="020B0604030504040204" pitchFamily="50" charset="-128"/>
                <a:ea typeface="メイリオ" panose="020B0604030504040204" pitchFamily="50" charset="-128"/>
              </a:rPr>
              <a:t>)</a:t>
            </a:r>
            <a:endParaRPr kumimoji="1" lang="ja-JP" altLang="en-US" sz="2000" b="1"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8292506" y="6211693"/>
            <a:ext cx="1908387" cy="400110"/>
          </a:xfrm>
          <a:prstGeom prst="rect">
            <a:avLst/>
          </a:prstGeom>
          <a:noFill/>
        </p:spPr>
        <p:txBody>
          <a:bodyPr wrap="square" rtlCol="0">
            <a:spAutoFit/>
          </a:bodyPr>
          <a:lstStyle/>
          <a:p>
            <a:pPr algn="ctr"/>
            <a:r>
              <a:rPr lang="ja-JP" altLang="en-US" sz="2000" b="1" dirty="0">
                <a:latin typeface="メイリオ" panose="020B0604030504040204" pitchFamily="50" charset="-128"/>
                <a:ea typeface="メイリオ" panose="020B0604030504040204" pitchFamily="50" charset="-128"/>
              </a:rPr>
              <a:t>テストコード</a:t>
            </a:r>
            <a:endParaRPr kumimoji="1" lang="ja-JP" altLang="en-US" sz="2000" b="1" dirty="0">
              <a:latin typeface="メイリオ" panose="020B0604030504040204" pitchFamily="50" charset="-128"/>
              <a:ea typeface="メイリオ" panose="020B0604030504040204" pitchFamily="50" charset="-128"/>
            </a:endParaRPr>
          </a:p>
        </p:txBody>
      </p:sp>
      <p:sp>
        <p:nvSpPr>
          <p:cNvPr id="15" name="正方形/長方形 14"/>
          <p:cNvSpPr/>
          <p:nvPr/>
        </p:nvSpPr>
        <p:spPr>
          <a:xfrm>
            <a:off x="368300" y="3275838"/>
            <a:ext cx="5195108"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r>
              <a:rPr lang="en-US" altLang="ja-JP" dirty="0" smtClean="0">
                <a:latin typeface="Consolas" panose="020B0609020204030204" pitchFamily="49" charset="0"/>
              </a:rPr>
              <a:t>    if (</a:t>
            </a:r>
            <a:r>
              <a:rPr lang="en-US" altLang="ja-JP" dirty="0" err="1" smtClean="0">
                <a:latin typeface="Consolas" panose="020B0609020204030204" pitchFamily="49" charset="0"/>
              </a:rPr>
              <a:t>num</a:t>
            </a:r>
            <a:r>
              <a:rPr lang="en-US" altLang="ja-JP" dirty="0" smtClean="0">
                <a:latin typeface="Consolas" panose="020B0609020204030204" pitchFamily="49" charset="0"/>
              </a:rPr>
              <a:t> == 0){</a:t>
            </a:r>
          </a:p>
          <a:p>
            <a:r>
              <a:rPr lang="en-US" altLang="ja-JP" dirty="0">
                <a:latin typeface="Consolas" panose="020B0609020204030204" pitchFamily="49" charset="0"/>
              </a:rPr>
              <a:t> </a:t>
            </a:r>
            <a:r>
              <a:rPr lang="en-US" altLang="ja-JP" dirty="0" smtClean="0">
                <a:latin typeface="Consolas" panose="020B0609020204030204" pitchFamily="49" charset="0"/>
              </a:rPr>
              <a:t>       return -1;</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16" name="正方形/長方形 15"/>
          <p:cNvSpPr/>
          <p:nvPr/>
        </p:nvSpPr>
        <p:spPr>
          <a:xfrm>
            <a:off x="6059000" y="3552837"/>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7" name="下矢印 6"/>
          <p:cNvSpPr/>
          <p:nvPr/>
        </p:nvSpPr>
        <p:spPr>
          <a:xfrm rot="5400000">
            <a:off x="5299116" y="4310474"/>
            <a:ext cx="1024176" cy="79305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50804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Step3</a:t>
            </a:r>
            <a:r>
              <a:rPr kumimoji="1" lang="en-US" altLang="ja-JP" sz="4000" dirty="0" smtClean="0"/>
              <a:t>: </a:t>
            </a:r>
            <a:r>
              <a:rPr kumimoji="1" lang="ja-JP" altLang="en-US" sz="4000" dirty="0" smtClean="0"/>
              <a:t>テストスメルの検出</a:t>
            </a:r>
            <a:endParaRPr kumimoji="1" lang="ja-JP" altLang="en-US" sz="4000" dirty="0"/>
          </a:p>
        </p:txBody>
      </p:sp>
      <p:sp>
        <p:nvSpPr>
          <p:cNvPr id="3" name="コンテンツ プレースホルダー 2"/>
          <p:cNvSpPr>
            <a:spLocks noGrp="1"/>
          </p:cNvSpPr>
          <p:nvPr>
            <p:ph idx="1"/>
          </p:nvPr>
        </p:nvSpPr>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16</a:t>
            </a:fld>
            <a:endParaRPr lang="ja-JP" altLang="en-US" dirty="0"/>
          </a:p>
        </p:txBody>
      </p:sp>
      <p:sp>
        <p:nvSpPr>
          <p:cNvPr id="5" name="正方形/長方形 4"/>
          <p:cNvSpPr/>
          <p:nvPr/>
        </p:nvSpPr>
        <p:spPr>
          <a:xfrm>
            <a:off x="838200" y="3721755"/>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381963" y="4402842"/>
            <a:ext cx="1028700" cy="946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8078168" y="4322197"/>
          <a:ext cx="2964205" cy="1107440"/>
        </p:xfrm>
        <a:graphic>
          <a:graphicData uri="http://schemas.openxmlformats.org/drawingml/2006/table">
            <a:tbl>
              <a:tblPr firstRow="1" bandRow="1">
                <a:tableStyleId>{5940675A-B579-460E-94D1-54222C63F5DA}</a:tableStyleId>
              </a:tblPr>
              <a:tblGrid>
                <a:gridCol w="458647">
                  <a:extLst>
                    <a:ext uri="{9D8B030D-6E8A-4147-A177-3AD203B41FA5}">
                      <a16:colId xmlns:a16="http://schemas.microsoft.com/office/drawing/2014/main" val="1372453132"/>
                    </a:ext>
                  </a:extLst>
                </a:gridCol>
                <a:gridCol w="2505558">
                  <a:extLst>
                    <a:ext uri="{9D8B030D-6E8A-4147-A177-3AD203B41FA5}">
                      <a16:colId xmlns:a16="http://schemas.microsoft.com/office/drawing/2014/main" val="1114427041"/>
                    </a:ext>
                  </a:extLst>
                </a:gridCol>
              </a:tblGrid>
              <a:tr h="0">
                <a:tc>
                  <a:txBody>
                    <a:bodyPr/>
                    <a:lstStyle/>
                    <a:p>
                      <a:endParaRPr lang="ja-JP" altLang="en-US">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2013539"/>
                  </a:ext>
                </a:extLst>
              </a:tr>
              <a:tr h="370840">
                <a:tc>
                  <a:txBody>
                    <a:bodyPr/>
                    <a:lstStyle/>
                    <a:p>
                      <a:r>
                        <a:rPr lang="en-US" altLang="ja-JP" dirty="0" smtClean="0">
                          <a:latin typeface="メイリオ" panose="020B0604030504040204" pitchFamily="50" charset="-128"/>
                          <a:ea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Assertion </a:t>
                      </a:r>
                      <a:r>
                        <a:rPr kumimoji="1" lang="en-US" altLang="ja-JP" dirty="0" err="1" smtClean="0">
                          <a:latin typeface="メイリオ" panose="020B0604030504040204" pitchFamily="50" charset="-128"/>
                          <a:ea typeface="メイリオ" panose="020B0604030504040204" pitchFamily="50" charset="-128"/>
                        </a:rPr>
                        <a:t>Roullete</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39967539"/>
                  </a:ext>
                </a:extLst>
              </a:tr>
              <a:tr h="370840">
                <a:tc>
                  <a:txBody>
                    <a:bodyPr/>
                    <a:lstStyle/>
                    <a:p>
                      <a:r>
                        <a:rPr lang="en-US" altLang="ja-JP" dirty="0" smtClean="0">
                          <a:latin typeface="メイリオ" panose="020B0604030504040204" pitchFamily="50" charset="-128"/>
                          <a:ea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Exception Handling</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383984"/>
                  </a:ext>
                </a:extLst>
              </a:tr>
            </a:tbl>
          </a:graphicData>
        </a:graphic>
      </p:graphicFrame>
    </p:spTree>
    <p:extLst>
      <p:ext uri="{BB962C8B-B14F-4D97-AF65-F5344CB8AC3E}">
        <p14:creationId xmlns:p14="http://schemas.microsoft.com/office/powerpoint/2010/main" val="101992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77550" cy="1325563"/>
          </a:xfrm>
        </p:spPr>
        <p:txBody>
          <a:bodyPr>
            <a:normAutofit/>
          </a:bodyPr>
          <a:lstStyle/>
          <a:p>
            <a:r>
              <a:rPr lang="en-US" altLang="ja-JP" sz="4000" b="1" dirty="0" smtClean="0"/>
              <a:t>Step4</a:t>
            </a:r>
            <a:r>
              <a:rPr lang="en-US" altLang="ja-JP" sz="4000" dirty="0" smtClean="0"/>
              <a:t>: </a:t>
            </a:r>
            <a:r>
              <a:rPr lang="ja-JP" altLang="en-US" sz="4000" dirty="0" smtClean="0"/>
              <a:t>推薦されるテストスイートの順位付け</a:t>
            </a:r>
            <a:endParaRPr kumimoji="1" lang="ja-JP" altLang="en-US" sz="4000" dirty="0"/>
          </a:p>
        </p:txBody>
      </p:sp>
      <p:sp>
        <p:nvSpPr>
          <p:cNvPr id="3" name="コンテンツ プレースホルダー 2"/>
          <p:cNvSpPr>
            <a:spLocks noGrp="1"/>
          </p:cNvSpPr>
          <p:nvPr>
            <p:ph idx="1"/>
          </p:nvPr>
        </p:nvSpPr>
        <p:spPr>
          <a:xfrm>
            <a:off x="838200" y="1719214"/>
            <a:ext cx="10515600" cy="574675"/>
          </a:xfrm>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17</a:t>
            </a:fld>
            <a:endParaRPr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(Stpe1)</a:t>
            </a:r>
          </a:p>
        </p:txBody>
      </p:sp>
      <p:sp>
        <p:nvSpPr>
          <p:cNvPr id="7" name="テキスト ボックス 6"/>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9" name="角丸四角形 8"/>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(Stpe3)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11" name="二等辺三角形 10"/>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2" name="フローチャート: 代替処理 11"/>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類似度を優先として並び替え、類似度が同じ場合テストスメルの数で順位づける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56076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Step3</a:t>
            </a:r>
            <a:r>
              <a:rPr kumimoji="1" lang="en-US" altLang="ja-JP" sz="4000" dirty="0" smtClean="0"/>
              <a:t>: </a:t>
            </a:r>
            <a:r>
              <a:rPr kumimoji="1" lang="ja-JP" altLang="en-US" sz="4000" dirty="0" smtClean="0"/>
              <a:t>テストスメルの検出</a:t>
            </a:r>
            <a:endParaRPr kumimoji="1" lang="ja-JP" altLang="en-US" sz="4000" dirty="0"/>
          </a:p>
        </p:txBody>
      </p:sp>
      <p:sp>
        <p:nvSpPr>
          <p:cNvPr id="3" name="コンテンツ プレースホルダー 2"/>
          <p:cNvSpPr>
            <a:spLocks noGrp="1"/>
          </p:cNvSpPr>
          <p:nvPr>
            <p:ph idx="1"/>
          </p:nvPr>
        </p:nvSpPr>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18</a:t>
            </a:fld>
            <a:endParaRPr lang="ja-JP" altLang="en-US" dirty="0"/>
          </a:p>
        </p:txBody>
      </p:sp>
      <p:sp>
        <p:nvSpPr>
          <p:cNvPr id="5" name="正方形/長方形 4"/>
          <p:cNvSpPr/>
          <p:nvPr/>
        </p:nvSpPr>
        <p:spPr>
          <a:xfrm>
            <a:off x="838200" y="3444756"/>
            <a:ext cx="5834550"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actual1 = </a:t>
            </a:r>
            <a:r>
              <a:rPr lang="en-US" altLang="ja-JP" dirty="0" err="1" smtClean="0">
                <a:solidFill>
                  <a:schemeClr val="tx1"/>
                </a:solidFill>
                <a:latin typeface="Consolas" panose="020B0609020204030204" pitchFamily="49" charset="0"/>
              </a:rPr>
              <a:t>sut.calcPrice</a:t>
            </a:r>
            <a:r>
              <a:rPr lang="en-US" altLang="ja-JP" dirty="0" smtClean="0">
                <a:solidFill>
                  <a:schemeClr val="tx1"/>
                </a:solidFill>
                <a:latin typeface="Consolas" panose="020B0609020204030204" pitchFamily="49" charset="0"/>
              </a:rPr>
              <a:t>(item1);</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actual1);</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actual2 = </a:t>
            </a:r>
            <a:r>
              <a:rPr lang="en-US" altLang="ja-JP" dirty="0" err="1" smtClean="0">
                <a:solidFill>
                  <a:schemeClr val="tx1"/>
                </a:solidFill>
                <a:latin typeface="Consolas" panose="020B0609020204030204" pitchFamily="49" charset="0"/>
              </a:rPr>
              <a:t>sut.calcPrice</a:t>
            </a:r>
            <a:r>
              <a:rPr lang="en-US" altLang="ja-JP" dirty="0" smtClean="0">
                <a:solidFill>
                  <a:schemeClr val="tx1"/>
                </a:solidFill>
                <a:latin typeface="Consolas" panose="020B0609020204030204" pitchFamily="49" charset="0"/>
              </a:rPr>
              <a:t>(item2);</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actual2);</a:t>
            </a: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381963" y="4402842"/>
            <a:ext cx="1028700" cy="946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980020582"/>
              </p:ext>
            </p:extLst>
          </p:nvPr>
        </p:nvGraphicFramePr>
        <p:xfrm>
          <a:off x="8078168" y="4322197"/>
          <a:ext cx="2964205" cy="1107440"/>
        </p:xfrm>
        <a:graphic>
          <a:graphicData uri="http://schemas.openxmlformats.org/drawingml/2006/table">
            <a:tbl>
              <a:tblPr firstRow="1" bandRow="1">
                <a:tableStyleId>{5940675A-B579-460E-94D1-54222C63F5DA}</a:tableStyleId>
              </a:tblPr>
              <a:tblGrid>
                <a:gridCol w="458647">
                  <a:extLst>
                    <a:ext uri="{9D8B030D-6E8A-4147-A177-3AD203B41FA5}">
                      <a16:colId xmlns:a16="http://schemas.microsoft.com/office/drawing/2014/main" val="1372453132"/>
                    </a:ext>
                  </a:extLst>
                </a:gridCol>
                <a:gridCol w="2505558">
                  <a:extLst>
                    <a:ext uri="{9D8B030D-6E8A-4147-A177-3AD203B41FA5}">
                      <a16:colId xmlns:a16="http://schemas.microsoft.com/office/drawing/2014/main" val="1114427041"/>
                    </a:ext>
                  </a:extLst>
                </a:gridCol>
              </a:tblGrid>
              <a:tr h="0">
                <a:tc>
                  <a:txBody>
                    <a:bodyPr/>
                    <a:lstStyle/>
                    <a:p>
                      <a:endParaRPr lang="ja-JP" altLang="en-US">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2013539"/>
                  </a:ext>
                </a:extLst>
              </a:tr>
              <a:tr h="370840">
                <a:tc>
                  <a:txBody>
                    <a:bodyPr/>
                    <a:lstStyle/>
                    <a:p>
                      <a:r>
                        <a:rPr lang="en-US" altLang="ja-JP" dirty="0" smtClean="0">
                          <a:latin typeface="メイリオ" panose="020B0604030504040204" pitchFamily="50" charset="-128"/>
                          <a:ea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Assertion </a:t>
                      </a:r>
                      <a:r>
                        <a:rPr kumimoji="1" lang="en-US" altLang="ja-JP" dirty="0" err="1" smtClean="0">
                          <a:latin typeface="メイリオ" panose="020B0604030504040204" pitchFamily="50" charset="-128"/>
                          <a:ea typeface="メイリオ" panose="020B0604030504040204" pitchFamily="50" charset="-128"/>
                        </a:rPr>
                        <a:t>Roullete</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39967539"/>
                  </a:ext>
                </a:extLst>
              </a:tr>
              <a:tr h="370840">
                <a:tc>
                  <a:txBody>
                    <a:bodyPr/>
                    <a:lstStyle/>
                    <a:p>
                      <a:r>
                        <a:rPr lang="en-US" altLang="ja-JP" dirty="0" smtClean="0">
                          <a:latin typeface="メイリオ" panose="020B0604030504040204" pitchFamily="50" charset="-128"/>
                          <a:ea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Exception Handling</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383984"/>
                  </a:ext>
                </a:extLst>
              </a:tr>
            </a:tbl>
          </a:graphicData>
        </a:graphic>
      </p:graphicFrame>
    </p:spTree>
    <p:extLst>
      <p:ext uri="{BB962C8B-B14F-4D97-AF65-F5344CB8AC3E}">
        <p14:creationId xmlns:p14="http://schemas.microsoft.com/office/powerpoint/2010/main" val="536989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Step1</a:t>
            </a:r>
            <a:r>
              <a:rPr kumimoji="1" lang="en-US" altLang="ja-JP" sz="4000" dirty="0" smtClean="0"/>
              <a:t>: </a:t>
            </a:r>
            <a:r>
              <a:rPr kumimoji="1" lang="ja-JP" altLang="en-US" sz="4000" dirty="0" smtClean="0"/>
              <a:t>類似コード片の検出</a:t>
            </a:r>
            <a:endParaRPr kumimoji="1" lang="ja-JP" altLang="en-US" sz="4000" dirty="0"/>
          </a:p>
        </p:txBody>
      </p:sp>
      <p:sp>
        <p:nvSpPr>
          <p:cNvPr id="3" name="コンテンツ プレースホルダー 2"/>
          <p:cNvSpPr>
            <a:spLocks noGrp="1"/>
          </p:cNvSpPr>
          <p:nvPr>
            <p:ph idx="1"/>
          </p:nvPr>
        </p:nvSpPr>
        <p:spPr>
          <a:xfrm>
            <a:off x="838200" y="1595438"/>
            <a:ext cx="10515600" cy="1222375"/>
          </a:xfrm>
        </p:spPr>
        <p:txBody>
          <a:bodyPr/>
          <a:lstStyle/>
          <a:p>
            <a:r>
              <a:rPr lang="ja-JP" altLang="en-US" dirty="0" smtClean="0"/>
              <a:t>類似コード検出ツール</a:t>
            </a:r>
            <a:r>
              <a:rPr lang="en-US" altLang="ja-JP" dirty="0" smtClean="0"/>
              <a:t>: NiCad[5]</a:t>
            </a:r>
          </a:p>
          <a:p>
            <a:pPr lvl="1"/>
            <a:r>
              <a:rPr lang="ja-JP" altLang="en-US" dirty="0"/>
              <a:t>ソースコードのレイアウトを変換させ，行単位でソースコードを比較する</a:t>
            </a:r>
            <a:r>
              <a:rPr lang="ja-JP" altLang="en-US" dirty="0" smtClean="0"/>
              <a:t>こと</a:t>
            </a:r>
            <a:r>
              <a:rPr lang="ja-JP" altLang="en-US" dirty="0"/>
              <a:t>で</a:t>
            </a:r>
            <a:r>
              <a:rPr lang="ja-JP" altLang="en-US" dirty="0" smtClean="0"/>
              <a:t>類似コード片を</a:t>
            </a:r>
            <a:r>
              <a:rPr lang="ja-JP" altLang="en-US" dirty="0"/>
              <a:t>検出</a:t>
            </a:r>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19</a:t>
            </a:fld>
            <a:endParaRPr lang="ja-JP" altLang="en-US" dirty="0"/>
          </a:p>
        </p:txBody>
      </p:sp>
      <p:sp>
        <p:nvSpPr>
          <p:cNvPr id="5" name="正方形/長方形 4"/>
          <p:cNvSpPr/>
          <p:nvPr/>
        </p:nvSpPr>
        <p:spPr>
          <a:xfrm>
            <a:off x="838200" y="3097214"/>
            <a:ext cx="5111750"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item</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if </a:t>
            </a:r>
            <a:r>
              <a:rPr lang="en-US" altLang="ja-JP" dirty="0">
                <a:latin typeface="Consolas" panose="020B0609020204030204" pitchFamily="49" charset="0"/>
              </a:rPr>
              <a:t>(</a:t>
            </a:r>
            <a:r>
              <a:rPr lang="en-US" altLang="ja-JP" dirty="0" err="1">
                <a:latin typeface="Consolas" panose="020B0609020204030204" pitchFamily="49" charset="0"/>
              </a:rPr>
              <a:t>item.length</a:t>
            </a:r>
            <a:r>
              <a:rPr lang="en-US" altLang="ja-JP" dirty="0">
                <a:latin typeface="Consolas" panose="020B0609020204030204" pitchFamily="49" charset="0"/>
              </a:rPr>
              <a:t> == 0){</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a:latin typeface="Consolas" panose="020B0609020204030204" pitchFamily="49" charset="0"/>
              </a:rPr>
              <a:t>-1;</a:t>
            </a:r>
          </a:p>
          <a:p>
            <a:r>
              <a:rPr lang="en-US" altLang="ja-JP" dirty="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totalprice</a:t>
            </a:r>
            <a:r>
              <a:rPr lang="en-US" altLang="ja-JP" dirty="0">
                <a:latin typeface="Consolas" panose="020B0609020204030204" pitchFamily="49" charset="0"/>
              </a:rPr>
              <a:t> += item[</a:t>
            </a:r>
            <a:r>
              <a:rPr lang="en-US" altLang="ja-JP" dirty="0" err="1">
                <a:latin typeface="Consolas" panose="020B0609020204030204" pitchFamily="49" charset="0"/>
              </a:rPr>
              <a:t>i</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97650" y="3097213"/>
            <a:ext cx="5187950"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r>
              <a:rPr lang="en-US" altLang="ja-JP" dirty="0" smtClean="0">
                <a:latin typeface="Consolas" panose="020B0609020204030204" pitchFamily="49" charset="0"/>
              </a:rPr>
              <a:t>    if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 0){</a:t>
            </a:r>
          </a:p>
          <a:p>
            <a:r>
              <a:rPr lang="en-US" altLang="ja-JP" dirty="0">
                <a:latin typeface="Consolas" panose="020B0609020204030204" pitchFamily="49" charset="0"/>
              </a:rPr>
              <a:t> </a:t>
            </a:r>
            <a:r>
              <a:rPr lang="en-US" altLang="ja-JP" dirty="0" smtClean="0">
                <a:latin typeface="Consolas" panose="020B0609020204030204" pitchFamily="49" charset="0"/>
              </a:rPr>
              <a:t>       return -1;</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152650" y="5993785"/>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8007350" y="5993785"/>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57875" y="3979862"/>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68577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ソフトウェアテスト</a:t>
            </a:r>
            <a:endParaRPr kumimoji="1" lang="ja-JP" altLang="en-US" dirty="0"/>
          </a:p>
        </p:txBody>
      </p:sp>
      <p:sp>
        <p:nvSpPr>
          <p:cNvPr id="3"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a:t>
            </a:fld>
            <a:endParaRPr lang="ja-JP" altLang="en-US" dirty="0"/>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420176" y="4790661"/>
            <a:ext cx="7351645"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200" dirty="0" smtClean="0">
                <a:latin typeface="メイリオ" panose="020B0604030504040204" pitchFamily="50" charset="-128"/>
                <a:ea typeface="メイリオ" panose="020B0604030504040204" pitchFamily="50" charset="-128"/>
              </a:rPr>
              <a:t>開発</a:t>
            </a:r>
            <a:r>
              <a:rPr lang="ja-JP" altLang="en-US" sz="2200" dirty="0">
                <a:latin typeface="メイリオ" panose="020B0604030504040204" pitchFamily="50" charset="-128"/>
                <a:ea typeface="メイリオ" panose="020B0604030504040204" pitchFamily="50" charset="-128"/>
              </a:rPr>
              <a:t>全体</a:t>
            </a:r>
            <a:r>
              <a:rPr lang="ja-JP" altLang="en-US" sz="2200" dirty="0" smtClean="0">
                <a:latin typeface="メイリオ" panose="020B0604030504040204" pitchFamily="50" charset="-128"/>
                <a:ea typeface="メイリオ" panose="020B0604030504040204" pitchFamily="50" charset="-128"/>
              </a:rPr>
              <a:t>の</a:t>
            </a:r>
            <a:r>
              <a:rPr lang="en-US" altLang="ja-JP" sz="2200" dirty="0" smtClean="0">
                <a:latin typeface="メイリオ" panose="020B0604030504040204" pitchFamily="50" charset="-128"/>
                <a:ea typeface="メイリオ" panose="020B0604030504040204" pitchFamily="50" charset="-128"/>
              </a:rPr>
              <a:t>30~50%</a:t>
            </a:r>
            <a:r>
              <a:rPr lang="ja-JP" altLang="en-US" sz="2200" dirty="0">
                <a:latin typeface="メイリオ" panose="020B0604030504040204" pitchFamily="50" charset="-128"/>
                <a:ea typeface="メイリオ" panose="020B0604030504040204" pitchFamily="50" charset="-128"/>
              </a:rPr>
              <a:t>の費用を</a:t>
            </a:r>
            <a:r>
              <a:rPr lang="ja-JP" altLang="en-US" sz="2200" dirty="0" smtClean="0">
                <a:latin typeface="メイリオ" panose="020B0604030504040204" pitchFamily="50" charset="-128"/>
                <a:ea typeface="メイリオ" panose="020B0604030504040204" pitchFamily="50" charset="-128"/>
              </a:rPr>
              <a:t>占めると言われている</a:t>
            </a:r>
            <a:r>
              <a:rPr lang="en-US" altLang="ja-JP" sz="2200" dirty="0" smtClean="0">
                <a:latin typeface="メイリオ" panose="020B0604030504040204" pitchFamily="50" charset="-128"/>
                <a:ea typeface="メイリオ" panose="020B0604030504040204" pitchFamily="50" charset="-128"/>
              </a:rPr>
              <a:t>[1]</a:t>
            </a:r>
            <a:endParaRPr lang="ja-JP" altLang="en-US" sz="22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615069" y="2371971"/>
            <a:ext cx="2961861" cy="369332"/>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ソフトウェア開発プロセス</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82901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Step2</a:t>
            </a:r>
            <a:r>
              <a:rPr kumimoji="1" lang="en-US" altLang="ja-JP" sz="4000" dirty="0" smtClean="0"/>
              <a:t>: </a:t>
            </a:r>
            <a:r>
              <a:rPr kumimoji="1" lang="ja-JP" altLang="en-US" sz="4000" dirty="0" smtClean="0"/>
              <a:t>テストコードの検索</a:t>
            </a:r>
            <a:endParaRPr kumimoji="1" lang="ja-JP" altLang="en-US" sz="4000" dirty="0"/>
          </a:p>
        </p:txBody>
      </p:sp>
      <p:sp>
        <p:nvSpPr>
          <p:cNvPr id="3" name="コンテンツ プレースホルダー 2"/>
          <p:cNvSpPr>
            <a:spLocks noGrp="1"/>
          </p:cNvSpPr>
          <p:nvPr>
            <p:ph idx="1"/>
          </p:nvPr>
        </p:nvSpPr>
        <p:spPr>
          <a:xfrm>
            <a:off x="837392" y="1725634"/>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20</a:t>
            </a:fld>
            <a:endParaRPr lang="ja-JP" altLang="en-US" dirty="0"/>
          </a:p>
        </p:txBody>
      </p:sp>
      <p:sp>
        <p:nvSpPr>
          <p:cNvPr id="10" name="正方形/長方形 9"/>
          <p:cNvSpPr/>
          <p:nvPr/>
        </p:nvSpPr>
        <p:spPr>
          <a:xfrm>
            <a:off x="419675" y="3820852"/>
            <a:ext cx="5650967" cy="224676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chemeClr val="tx1"/>
                </a:solidFill>
                <a:latin typeface="Consolas" panose="020B0609020204030204" pitchFamily="49" charset="0"/>
                <a:ea typeface="ＭＳ ゴシック" panose="020B0609070205080204" pitchFamily="49" charset="-128"/>
              </a:rPr>
              <a:t>public class Calculator {</a:t>
            </a:r>
          </a:p>
          <a:p>
            <a:endParaRPr lang="en-US" altLang="ja-JP" sz="2000" dirty="0">
              <a:solidFill>
                <a:schemeClr val="tx1"/>
              </a:solidFill>
              <a:latin typeface="Consolas" panose="020B0609020204030204" pitchFamily="49" charset="0"/>
              <a:ea typeface="ＭＳ ゴシック" panose="020B0609070205080204" pitchFamily="49" charset="-128"/>
            </a:endParaRPr>
          </a:p>
          <a:p>
            <a:pPr algn="just">
              <a:spcAft>
                <a:spcPts val="0"/>
              </a:spcAft>
            </a:pPr>
            <a:r>
              <a:rPr lang="en-US" altLang="ja-JP" sz="2000" dirty="0">
                <a:solidFill>
                  <a:schemeClr val="tx1"/>
                </a:solidFill>
                <a:latin typeface="Consolas" panose="020B0609020204030204" pitchFamily="49" charset="0"/>
                <a:ea typeface="ＭＳ ゴシック" panose="020B0609070205080204" pitchFamily="49" charset="-128"/>
              </a:rPr>
              <a:t>    public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a:solidFill>
                  <a:srgbClr val="FF0000"/>
                </a:solidFill>
                <a:latin typeface="Consolas" panose="020B0609020204030204" pitchFamily="49" charset="0"/>
                <a:ea typeface="ＭＳ ゴシック" panose="020B0609070205080204" pitchFamily="49" charset="-128"/>
              </a:rPr>
              <a:t>multiply</a:t>
            </a:r>
            <a:r>
              <a:rPr lang="en-US" altLang="ja-JP" sz="2000" dirty="0">
                <a:solidFill>
                  <a:schemeClr val="tx1"/>
                </a:solidFill>
                <a:latin typeface="Consolas" panose="020B0609020204030204" pitchFamily="49" charset="0"/>
                <a:ea typeface="ＭＳ ゴシック" panose="020B0609070205080204" pitchFamily="49" charset="-128"/>
              </a:rPr>
              <a:t>(</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x,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y) {</a:t>
            </a:r>
          </a:p>
          <a:p>
            <a:r>
              <a:rPr lang="en-US" altLang="ja-JP" sz="2000" dirty="0">
                <a:solidFill>
                  <a:schemeClr val="tx1"/>
                </a:solidFill>
                <a:latin typeface="Consolas" panose="020B0609020204030204" pitchFamily="49" charset="0"/>
                <a:ea typeface="ＭＳ ゴシック" panose="020B0609070205080204" pitchFamily="49" charset="-128"/>
              </a:rPr>
              <a:t>        return x * y;</a:t>
            </a:r>
          </a:p>
          <a:p>
            <a:r>
              <a:rPr lang="en-US" altLang="ja-JP" sz="2000" dirty="0">
                <a:solidFill>
                  <a:schemeClr val="tx1"/>
                </a:solidFill>
                <a:latin typeface="Consolas" panose="020B0609020204030204" pitchFamily="49" charset="0"/>
                <a:ea typeface="ＭＳ ゴシック" panose="020B0609070205080204" pitchFamily="49" charset="-128"/>
              </a:rPr>
              <a:t>    }</a:t>
            </a:r>
          </a:p>
          <a:p>
            <a:endParaRPr lang="en-US" altLang="ja-JP" sz="2000" dirty="0">
              <a:solidFill>
                <a:schemeClr val="tx1"/>
              </a:solidFill>
              <a:latin typeface="Consolas" panose="020B0609020204030204" pitchFamily="49" charset="0"/>
              <a:ea typeface="ＭＳ ゴシック" panose="020B0609070205080204" pitchFamily="49" charset="-128"/>
            </a:endParaRPr>
          </a:p>
          <a:p>
            <a:r>
              <a:rPr lang="en-US" altLang="ja-JP" sz="2000" dirty="0">
                <a:solidFill>
                  <a:schemeClr val="tx1"/>
                </a:solidFill>
                <a:latin typeface="Consolas" panose="020B0609020204030204" pitchFamily="49" charset="0"/>
                <a:ea typeface="ＭＳ ゴシック" panose="020B0609070205080204" pitchFamily="49" charset="-128"/>
              </a:rPr>
              <a:t>}</a:t>
            </a:r>
          </a:p>
        </p:txBody>
      </p:sp>
      <p:sp>
        <p:nvSpPr>
          <p:cNvPr id="11" name="正方形/長方形 10"/>
          <p:cNvSpPr/>
          <p:nvPr/>
        </p:nvSpPr>
        <p:spPr>
          <a:xfrm>
            <a:off x="6243172" y="3820852"/>
            <a:ext cx="5636985" cy="224676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chemeClr val="tx1"/>
                </a:solidFill>
                <a:latin typeface="Consolas" panose="020B0609020204030204" pitchFamily="49" charset="0"/>
                <a:ea typeface="ＭＳ ゴシック" panose="020B0609070205080204" pitchFamily="49" charset="-128"/>
              </a:rPr>
              <a:t>@Test</a:t>
            </a:r>
          </a:p>
          <a:p>
            <a:r>
              <a:rPr lang="en-US" altLang="ja-JP" sz="2000" dirty="0">
                <a:solidFill>
                  <a:schemeClr val="tx1"/>
                </a:solidFill>
                <a:latin typeface="Consolas" panose="020B0609020204030204" pitchFamily="49" charset="0"/>
                <a:ea typeface="ＭＳ ゴシック" panose="020B0609070205080204" pitchFamily="49" charset="-128"/>
              </a:rPr>
              <a:t>public void </a:t>
            </a:r>
            <a:r>
              <a:rPr lang="en-US" altLang="ja-JP" sz="2000" dirty="0" err="1">
                <a:solidFill>
                  <a:srgbClr val="FF0000"/>
                </a:solidFill>
                <a:latin typeface="Consolas" panose="020B0609020204030204" pitchFamily="49" charset="0"/>
                <a:ea typeface="ＭＳ ゴシック" panose="020B0609070205080204" pitchFamily="49" charset="-128"/>
              </a:rPr>
              <a:t>testMultipyOfTwoNumbers</a:t>
            </a:r>
            <a:r>
              <a:rPr lang="en-US" altLang="ja-JP" sz="2000" dirty="0">
                <a:solidFill>
                  <a:schemeClr val="tx1"/>
                </a:solidFill>
                <a:latin typeface="Consolas" panose="020B0609020204030204" pitchFamily="49" charset="0"/>
                <a:ea typeface="ＭＳ ゴシック" panose="020B0609070205080204" pitchFamily="49" charset="-128"/>
              </a:rPr>
              <a:t>() {</a:t>
            </a:r>
          </a:p>
          <a:p>
            <a:r>
              <a:rPr lang="en-US" altLang="ja-JP" sz="2000" dirty="0">
                <a:solidFill>
                  <a:schemeClr val="tx1"/>
                </a:solidFill>
                <a:latin typeface="Consolas" panose="020B0609020204030204" pitchFamily="49" charset="0"/>
                <a:ea typeface="ＭＳ ゴシック" panose="020B0609070205080204" pitchFamily="49" charset="-128"/>
              </a:rPr>
              <a:t>    Calculator </a:t>
            </a:r>
            <a:r>
              <a:rPr lang="en-US" altLang="ja-JP" sz="2000" dirty="0" err="1">
                <a:solidFill>
                  <a:schemeClr val="tx1"/>
                </a:solidFill>
                <a:latin typeface="Consolas" panose="020B0609020204030204" pitchFamily="49" charset="0"/>
                <a:ea typeface="ＭＳ ゴシック" panose="020B0609070205080204" pitchFamily="49" charset="-128"/>
              </a:rPr>
              <a:t>calc</a:t>
            </a:r>
            <a:r>
              <a:rPr lang="en-US" altLang="ja-JP" sz="2000" dirty="0">
                <a:solidFill>
                  <a:schemeClr val="tx1"/>
                </a:solidFill>
                <a:latin typeface="Consolas" panose="020B0609020204030204" pitchFamily="49" charset="0"/>
                <a:ea typeface="ＭＳ ゴシック" panose="020B0609070205080204" pitchFamily="49" charset="-128"/>
              </a:rPr>
              <a:t> = new Calculator();</a:t>
            </a:r>
          </a:p>
          <a:p>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expected = 200;</a:t>
            </a:r>
          </a:p>
          <a:p>
            <a:pPr algn="just">
              <a:spcAft>
                <a:spcPts val="0"/>
              </a:spcAft>
            </a:pPr>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actual = </a:t>
            </a:r>
            <a:r>
              <a:rPr lang="en-US" altLang="ja-JP" sz="2000" dirty="0" err="1">
                <a:solidFill>
                  <a:schemeClr val="tx1"/>
                </a:solidFill>
                <a:latin typeface="Consolas" panose="020B0609020204030204" pitchFamily="49" charset="0"/>
                <a:ea typeface="ＭＳ ゴシック" panose="020B0609070205080204" pitchFamily="49" charset="-128"/>
              </a:rPr>
              <a:t>calc.</a:t>
            </a:r>
            <a:r>
              <a:rPr lang="en-US" altLang="ja-JP" sz="2000" dirty="0" err="1">
                <a:solidFill>
                  <a:srgbClr val="FF0000"/>
                </a:solidFill>
                <a:latin typeface="Consolas" panose="020B0609020204030204" pitchFamily="49" charset="0"/>
                <a:ea typeface="ＭＳ ゴシック" panose="020B0609070205080204" pitchFamily="49" charset="-128"/>
              </a:rPr>
              <a:t>multiply</a:t>
            </a:r>
            <a:r>
              <a:rPr lang="en-US" altLang="ja-JP" sz="2000" dirty="0">
                <a:solidFill>
                  <a:schemeClr val="tx1"/>
                </a:solidFill>
                <a:latin typeface="Consolas" panose="020B0609020204030204" pitchFamily="49" charset="0"/>
                <a:ea typeface="ＭＳ ゴシック" panose="020B0609070205080204" pitchFamily="49" charset="-128"/>
              </a:rPr>
              <a:t>(10,20);</a:t>
            </a:r>
          </a:p>
          <a:p>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assertEquals</a:t>
            </a:r>
            <a:r>
              <a:rPr lang="en-US" altLang="ja-JP" sz="2000" dirty="0">
                <a:solidFill>
                  <a:schemeClr val="tx1"/>
                </a:solidFill>
                <a:latin typeface="Consolas" panose="020B0609020204030204" pitchFamily="49" charset="0"/>
                <a:ea typeface="ＭＳ ゴシック" panose="020B0609070205080204" pitchFamily="49" charset="-128"/>
              </a:rPr>
              <a:t>(</a:t>
            </a:r>
            <a:r>
              <a:rPr lang="en-US" altLang="ja-JP" sz="2000" dirty="0" err="1">
                <a:solidFill>
                  <a:schemeClr val="tx1"/>
                </a:solidFill>
                <a:latin typeface="Consolas" panose="020B0609020204030204" pitchFamily="49" charset="0"/>
                <a:ea typeface="ＭＳ ゴシック" panose="020B0609070205080204" pitchFamily="49" charset="-128"/>
              </a:rPr>
              <a:t>expected,actual</a:t>
            </a:r>
            <a:r>
              <a:rPr lang="en-US" altLang="ja-JP" sz="2000" dirty="0">
                <a:solidFill>
                  <a:schemeClr val="tx1"/>
                </a:solidFill>
                <a:latin typeface="Consolas" panose="020B0609020204030204" pitchFamily="49" charset="0"/>
                <a:ea typeface="ＭＳ ゴシック" panose="020B0609070205080204" pitchFamily="49" charset="-128"/>
              </a:rPr>
              <a:t>);</a:t>
            </a:r>
          </a:p>
          <a:p>
            <a:r>
              <a:rPr lang="en-US" altLang="ja-JP" sz="2000" dirty="0">
                <a:solidFill>
                  <a:schemeClr val="tx1"/>
                </a:solidFill>
                <a:latin typeface="Consolas" panose="020B0609020204030204" pitchFamily="49" charset="0"/>
                <a:ea typeface="ＭＳ ゴシック" panose="020B0609070205080204" pitchFamily="49" charset="-128"/>
              </a:rPr>
              <a:t>}</a:t>
            </a:r>
          </a:p>
        </p:txBody>
      </p:sp>
      <p:sp>
        <p:nvSpPr>
          <p:cNvPr id="12" name="テキスト ボックス 11"/>
          <p:cNvSpPr txBox="1"/>
          <p:nvPr/>
        </p:nvSpPr>
        <p:spPr>
          <a:xfrm>
            <a:off x="1242578" y="6129073"/>
            <a:ext cx="4005159" cy="400110"/>
          </a:xfrm>
          <a:prstGeom prst="rect">
            <a:avLst/>
          </a:prstGeom>
          <a:noFill/>
        </p:spPr>
        <p:txBody>
          <a:bodyPr wrap="square" rtlCol="0">
            <a:spAutoFit/>
          </a:bodyPr>
          <a:lstStyle/>
          <a:p>
            <a:pPr algn="ctr"/>
            <a:r>
              <a:rPr lang="ja-JP" altLang="en-US" sz="2000" b="1" dirty="0">
                <a:latin typeface="メイリオ" panose="020B0604030504040204" pitchFamily="50" charset="-128"/>
                <a:ea typeface="メイリオ" panose="020B0604030504040204" pitchFamily="50" charset="-128"/>
              </a:rPr>
              <a:t>類似</a:t>
            </a:r>
            <a:r>
              <a:rPr lang="ja-JP" altLang="en-US" sz="2000" b="1" dirty="0" smtClean="0">
                <a:latin typeface="メイリオ" panose="020B0604030504040204" pitchFamily="50" charset="-128"/>
                <a:ea typeface="メイリオ" panose="020B0604030504040204" pitchFamily="50" charset="-128"/>
              </a:rPr>
              <a:t>コード片</a:t>
            </a:r>
            <a:r>
              <a:rPr lang="en-US" altLang="ja-JP" sz="2000" b="1" dirty="0" smtClean="0">
                <a:latin typeface="メイリオ" panose="020B0604030504040204" pitchFamily="50" charset="-128"/>
                <a:ea typeface="メイリオ" panose="020B0604030504040204" pitchFamily="50" charset="-128"/>
              </a:rPr>
              <a:t>(</a:t>
            </a:r>
            <a:r>
              <a:rPr lang="ja-JP" altLang="en-US" sz="2000" b="1" dirty="0" smtClean="0">
                <a:latin typeface="メイリオ" panose="020B0604030504040204" pitchFamily="50" charset="-128"/>
                <a:ea typeface="メイリオ" panose="020B0604030504040204" pitchFamily="50" charset="-128"/>
              </a:rPr>
              <a:t>テスト対象</a:t>
            </a:r>
            <a:r>
              <a:rPr lang="en-US" altLang="ja-JP" sz="2000" b="1" dirty="0" smtClean="0">
                <a:latin typeface="メイリオ" panose="020B0604030504040204" pitchFamily="50" charset="-128"/>
                <a:ea typeface="メイリオ" panose="020B0604030504040204" pitchFamily="50" charset="-128"/>
              </a:rPr>
              <a:t>)</a:t>
            </a:r>
            <a:endParaRPr kumimoji="1" lang="ja-JP" altLang="en-US" sz="2000" b="1"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8107470" y="6129073"/>
            <a:ext cx="1908387" cy="400110"/>
          </a:xfrm>
          <a:prstGeom prst="rect">
            <a:avLst/>
          </a:prstGeom>
          <a:noFill/>
        </p:spPr>
        <p:txBody>
          <a:bodyPr wrap="square" rtlCol="0">
            <a:spAutoFit/>
          </a:bodyPr>
          <a:lstStyle/>
          <a:p>
            <a:pPr algn="ctr"/>
            <a:r>
              <a:rPr lang="ja-JP" altLang="en-US" sz="2000" b="1">
                <a:latin typeface="メイリオ" panose="020B0604030504040204" pitchFamily="50" charset="-128"/>
                <a:ea typeface="メイリオ" panose="020B0604030504040204" pitchFamily="50" charset="-128"/>
              </a:rPr>
              <a:t>テストコード</a:t>
            </a:r>
            <a:endParaRPr kumimoji="1" lang="ja-JP" altLang="en-US" sz="2000" b="1" dirty="0">
              <a:latin typeface="メイリオ" panose="020B0604030504040204" pitchFamily="50" charset="-128"/>
              <a:ea typeface="メイリオ" panose="020B0604030504040204" pitchFamily="50" charset="-128"/>
            </a:endParaRPr>
          </a:p>
        </p:txBody>
      </p:sp>
      <p:sp>
        <p:nvSpPr>
          <p:cNvPr id="14" name="右矢印 13"/>
          <p:cNvSpPr/>
          <p:nvPr/>
        </p:nvSpPr>
        <p:spPr>
          <a:xfrm rot="10800000">
            <a:off x="5752293" y="4749909"/>
            <a:ext cx="636697" cy="45936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55674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77550" cy="1325563"/>
          </a:xfrm>
        </p:spPr>
        <p:txBody>
          <a:bodyPr>
            <a:normAutofit/>
          </a:bodyPr>
          <a:lstStyle/>
          <a:p>
            <a:r>
              <a:rPr lang="en-US" altLang="ja-JP" sz="4000" b="1" dirty="0" smtClean="0"/>
              <a:t>Step4</a:t>
            </a:r>
            <a:r>
              <a:rPr lang="en-US" altLang="ja-JP" sz="4000" dirty="0" smtClean="0"/>
              <a:t>: </a:t>
            </a:r>
            <a:r>
              <a:rPr lang="ja-JP" altLang="en-US" sz="4000" dirty="0" smtClean="0"/>
              <a:t>推薦されるテストスイートの順位付け</a:t>
            </a:r>
            <a:endParaRPr kumimoji="1" lang="ja-JP" altLang="en-US" sz="4000" dirty="0"/>
          </a:p>
        </p:txBody>
      </p:sp>
      <p:sp>
        <p:nvSpPr>
          <p:cNvPr id="3" name="コンテンツ プレースホルダー 2"/>
          <p:cNvSpPr>
            <a:spLocks noGrp="1"/>
          </p:cNvSpPr>
          <p:nvPr>
            <p:ph idx="1"/>
          </p:nvPr>
        </p:nvSpPr>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smtClean="0"/>
          </a:p>
          <a:p>
            <a:pPr lvl="1"/>
            <a:r>
              <a:rPr lang="ja-JP" altLang="en-US" dirty="0"/>
              <a:t>入力コード片と類似コード片間の類似度</a:t>
            </a:r>
            <a:r>
              <a:rPr lang="en-US" altLang="ja-JP" dirty="0"/>
              <a:t>(Stpe1)</a:t>
            </a:r>
          </a:p>
          <a:p>
            <a:pPr lvl="1"/>
            <a:r>
              <a:rPr lang="ja-JP" altLang="en-US" dirty="0" smtClean="0"/>
              <a:t>テストスイート内に含まれるテストスメルの数</a:t>
            </a:r>
            <a:r>
              <a:rPr lang="en-US" altLang="ja-JP" dirty="0" smtClean="0"/>
              <a:t>(Stpe3)</a:t>
            </a:r>
          </a:p>
          <a:p>
            <a:pPr lvl="1"/>
            <a:endParaRPr lang="en-US" altLang="ja-JP" dirty="0"/>
          </a:p>
          <a:p>
            <a:r>
              <a:rPr lang="en-US" altLang="ja-JP" dirty="0" smtClean="0"/>
              <a:t>NiCad</a:t>
            </a:r>
          </a:p>
          <a:p>
            <a:r>
              <a:rPr lang="ja-JP" altLang="en-US" dirty="0" smtClean="0"/>
              <a:t>類似度を優先として並び替え、類似度が同じ場合テストスメルの数で順位づける</a:t>
            </a:r>
            <a:endParaRPr lang="ja-JP" altLang="en-US" dirty="0"/>
          </a:p>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21</a:t>
            </a:fld>
            <a:endParaRPr lang="ja-JP" altLang="en-US" dirty="0"/>
          </a:p>
        </p:txBody>
      </p:sp>
    </p:spTree>
    <p:extLst>
      <p:ext uri="{BB962C8B-B14F-4D97-AF65-F5344CB8AC3E}">
        <p14:creationId xmlns:p14="http://schemas.microsoft.com/office/powerpoint/2010/main" val="421301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Step1</a:t>
            </a:r>
            <a:r>
              <a:rPr kumimoji="1" lang="en-US" altLang="ja-JP" sz="4000" dirty="0" smtClean="0"/>
              <a:t>: </a:t>
            </a:r>
            <a:r>
              <a:rPr kumimoji="1" lang="ja-JP" altLang="en-US" sz="4000" dirty="0" smtClean="0"/>
              <a:t>類似コード片の検出</a:t>
            </a:r>
            <a:endParaRPr kumimoji="1" lang="ja-JP" altLang="en-US" sz="4000" dirty="0"/>
          </a:p>
        </p:txBody>
      </p:sp>
      <p:sp>
        <p:nvSpPr>
          <p:cNvPr id="3" name="コンテンツ プレースホルダー 2"/>
          <p:cNvSpPr>
            <a:spLocks noGrp="1"/>
          </p:cNvSpPr>
          <p:nvPr>
            <p:ph idx="1"/>
          </p:nvPr>
        </p:nvSpPr>
        <p:spPr/>
        <p:txBody>
          <a:bodyPr/>
          <a:lstStyle/>
          <a:p>
            <a:r>
              <a:rPr kumimoji="1" lang="ja-JP" altLang="en-US" dirty="0" smtClean="0"/>
              <a:t>入力コード片に対する類似コード片を検出</a:t>
            </a:r>
            <a:endParaRPr lang="en-US" altLang="ja-JP" dirty="0"/>
          </a:p>
          <a:p>
            <a:pPr lvl="1"/>
            <a:r>
              <a:rPr lang="ja-JP" altLang="en-US" dirty="0" smtClean="0"/>
              <a:t>類似コード検出ツール</a:t>
            </a:r>
            <a:r>
              <a:rPr lang="en-US" altLang="ja-JP" dirty="0" smtClean="0"/>
              <a:t>: NiCad[5]</a:t>
            </a:r>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22</a:t>
            </a:fld>
            <a:endParaRPr lang="ja-JP" altLang="en-US" dirty="0"/>
          </a:p>
        </p:txBody>
      </p:sp>
    </p:spTree>
    <p:extLst>
      <p:ext uri="{BB962C8B-B14F-4D97-AF65-F5344CB8AC3E}">
        <p14:creationId xmlns:p14="http://schemas.microsoft.com/office/powerpoint/2010/main" val="1789799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Step2</a:t>
            </a:r>
            <a:r>
              <a:rPr kumimoji="1" lang="en-US" altLang="ja-JP" sz="4000" dirty="0" smtClean="0"/>
              <a:t>: </a:t>
            </a:r>
            <a:r>
              <a:rPr kumimoji="1" lang="ja-JP" altLang="en-US" sz="4000" dirty="0" smtClean="0"/>
              <a:t>テストコードの検索</a:t>
            </a:r>
            <a:endParaRPr kumimoji="1" lang="ja-JP" altLang="en-US" sz="4000" dirty="0"/>
          </a:p>
        </p:txBody>
      </p:sp>
      <p:sp>
        <p:nvSpPr>
          <p:cNvPr id="3" name="コンテンツ プレースホルダー 2"/>
          <p:cNvSpPr>
            <a:spLocks noGrp="1"/>
          </p:cNvSpPr>
          <p:nvPr>
            <p:ph idx="1"/>
          </p:nvPr>
        </p:nvSpPr>
        <p:spPr>
          <a:xfrm>
            <a:off x="837392" y="1725634"/>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23</a:t>
            </a:fld>
            <a:endParaRPr lang="ja-JP" altLang="en-US" dirty="0"/>
          </a:p>
        </p:txBody>
      </p:sp>
      <p:sp>
        <p:nvSpPr>
          <p:cNvPr id="10" name="正方形/長方形 9"/>
          <p:cNvSpPr/>
          <p:nvPr/>
        </p:nvSpPr>
        <p:spPr>
          <a:xfrm>
            <a:off x="419675" y="3820852"/>
            <a:ext cx="5650967" cy="224676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chemeClr val="tx1"/>
                </a:solidFill>
                <a:latin typeface="Consolas" panose="020B0609020204030204" pitchFamily="49" charset="0"/>
                <a:ea typeface="ＭＳ ゴシック" panose="020B0609070205080204" pitchFamily="49" charset="-128"/>
              </a:rPr>
              <a:t>public class Calculator {</a:t>
            </a:r>
          </a:p>
          <a:p>
            <a:endParaRPr lang="en-US" altLang="ja-JP" sz="2000" dirty="0">
              <a:solidFill>
                <a:schemeClr val="tx1"/>
              </a:solidFill>
              <a:latin typeface="Consolas" panose="020B0609020204030204" pitchFamily="49" charset="0"/>
              <a:ea typeface="ＭＳ ゴシック" panose="020B0609070205080204" pitchFamily="49" charset="-128"/>
            </a:endParaRPr>
          </a:p>
          <a:p>
            <a:pPr algn="just">
              <a:spcAft>
                <a:spcPts val="0"/>
              </a:spcAft>
            </a:pPr>
            <a:r>
              <a:rPr lang="en-US" altLang="ja-JP" sz="2000" dirty="0">
                <a:solidFill>
                  <a:schemeClr val="tx1"/>
                </a:solidFill>
                <a:latin typeface="Consolas" panose="020B0609020204030204" pitchFamily="49" charset="0"/>
                <a:ea typeface="ＭＳ ゴシック" panose="020B0609070205080204" pitchFamily="49" charset="-128"/>
              </a:rPr>
              <a:t>    public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a:solidFill>
                  <a:srgbClr val="FF0000"/>
                </a:solidFill>
                <a:latin typeface="Consolas" panose="020B0609020204030204" pitchFamily="49" charset="0"/>
                <a:ea typeface="ＭＳ ゴシック" panose="020B0609070205080204" pitchFamily="49" charset="-128"/>
              </a:rPr>
              <a:t>multiply</a:t>
            </a:r>
            <a:r>
              <a:rPr lang="en-US" altLang="ja-JP" sz="2000" dirty="0">
                <a:solidFill>
                  <a:schemeClr val="tx1"/>
                </a:solidFill>
                <a:latin typeface="Consolas" panose="020B0609020204030204" pitchFamily="49" charset="0"/>
                <a:ea typeface="ＭＳ ゴシック" panose="020B0609070205080204" pitchFamily="49" charset="-128"/>
              </a:rPr>
              <a:t>(</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x,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y) {</a:t>
            </a:r>
          </a:p>
          <a:p>
            <a:r>
              <a:rPr lang="en-US" altLang="ja-JP" sz="2000" dirty="0">
                <a:solidFill>
                  <a:schemeClr val="tx1"/>
                </a:solidFill>
                <a:latin typeface="Consolas" panose="020B0609020204030204" pitchFamily="49" charset="0"/>
                <a:ea typeface="ＭＳ ゴシック" panose="020B0609070205080204" pitchFamily="49" charset="-128"/>
              </a:rPr>
              <a:t>        return x * y;</a:t>
            </a:r>
          </a:p>
          <a:p>
            <a:r>
              <a:rPr lang="en-US" altLang="ja-JP" sz="2000" dirty="0">
                <a:solidFill>
                  <a:schemeClr val="tx1"/>
                </a:solidFill>
                <a:latin typeface="Consolas" panose="020B0609020204030204" pitchFamily="49" charset="0"/>
                <a:ea typeface="ＭＳ ゴシック" panose="020B0609070205080204" pitchFamily="49" charset="-128"/>
              </a:rPr>
              <a:t>    }</a:t>
            </a:r>
          </a:p>
          <a:p>
            <a:endParaRPr lang="en-US" altLang="ja-JP" sz="2000" dirty="0">
              <a:solidFill>
                <a:schemeClr val="tx1"/>
              </a:solidFill>
              <a:latin typeface="Consolas" panose="020B0609020204030204" pitchFamily="49" charset="0"/>
              <a:ea typeface="ＭＳ ゴシック" panose="020B0609070205080204" pitchFamily="49" charset="-128"/>
            </a:endParaRPr>
          </a:p>
          <a:p>
            <a:r>
              <a:rPr lang="en-US" altLang="ja-JP" sz="2000" dirty="0">
                <a:solidFill>
                  <a:schemeClr val="tx1"/>
                </a:solidFill>
                <a:latin typeface="Consolas" panose="020B0609020204030204" pitchFamily="49" charset="0"/>
                <a:ea typeface="ＭＳ ゴシック" panose="020B0609070205080204" pitchFamily="49" charset="-128"/>
              </a:rPr>
              <a:t>}</a:t>
            </a:r>
          </a:p>
        </p:txBody>
      </p:sp>
      <p:sp>
        <p:nvSpPr>
          <p:cNvPr id="11" name="正方形/長方形 10"/>
          <p:cNvSpPr/>
          <p:nvPr/>
        </p:nvSpPr>
        <p:spPr>
          <a:xfrm>
            <a:off x="6243172" y="3820852"/>
            <a:ext cx="5636985" cy="224676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chemeClr val="tx1"/>
                </a:solidFill>
                <a:latin typeface="Consolas" panose="020B0609020204030204" pitchFamily="49" charset="0"/>
                <a:ea typeface="ＭＳ ゴシック" panose="020B0609070205080204" pitchFamily="49" charset="-128"/>
              </a:rPr>
              <a:t>@Test</a:t>
            </a:r>
          </a:p>
          <a:p>
            <a:r>
              <a:rPr lang="en-US" altLang="ja-JP" sz="2000" dirty="0">
                <a:solidFill>
                  <a:schemeClr val="tx1"/>
                </a:solidFill>
                <a:latin typeface="Consolas" panose="020B0609020204030204" pitchFamily="49" charset="0"/>
                <a:ea typeface="ＭＳ ゴシック" panose="020B0609070205080204" pitchFamily="49" charset="-128"/>
              </a:rPr>
              <a:t>public void </a:t>
            </a:r>
            <a:r>
              <a:rPr lang="en-US" altLang="ja-JP" sz="2000" dirty="0" err="1">
                <a:solidFill>
                  <a:srgbClr val="FF0000"/>
                </a:solidFill>
                <a:latin typeface="Consolas" panose="020B0609020204030204" pitchFamily="49" charset="0"/>
                <a:ea typeface="ＭＳ ゴシック" panose="020B0609070205080204" pitchFamily="49" charset="-128"/>
              </a:rPr>
              <a:t>testMultipyOfTwoNumbers</a:t>
            </a:r>
            <a:r>
              <a:rPr lang="en-US" altLang="ja-JP" sz="2000" dirty="0">
                <a:solidFill>
                  <a:schemeClr val="tx1"/>
                </a:solidFill>
                <a:latin typeface="Consolas" panose="020B0609020204030204" pitchFamily="49" charset="0"/>
                <a:ea typeface="ＭＳ ゴシック" panose="020B0609070205080204" pitchFamily="49" charset="-128"/>
              </a:rPr>
              <a:t>() {</a:t>
            </a:r>
          </a:p>
          <a:p>
            <a:r>
              <a:rPr lang="en-US" altLang="ja-JP" sz="2000" dirty="0">
                <a:solidFill>
                  <a:schemeClr val="tx1"/>
                </a:solidFill>
                <a:latin typeface="Consolas" panose="020B0609020204030204" pitchFamily="49" charset="0"/>
                <a:ea typeface="ＭＳ ゴシック" panose="020B0609070205080204" pitchFamily="49" charset="-128"/>
              </a:rPr>
              <a:t>    Calculator </a:t>
            </a:r>
            <a:r>
              <a:rPr lang="en-US" altLang="ja-JP" sz="2000" dirty="0" err="1">
                <a:solidFill>
                  <a:schemeClr val="tx1"/>
                </a:solidFill>
                <a:latin typeface="Consolas" panose="020B0609020204030204" pitchFamily="49" charset="0"/>
                <a:ea typeface="ＭＳ ゴシック" panose="020B0609070205080204" pitchFamily="49" charset="-128"/>
              </a:rPr>
              <a:t>calc</a:t>
            </a:r>
            <a:r>
              <a:rPr lang="en-US" altLang="ja-JP" sz="2000" dirty="0">
                <a:solidFill>
                  <a:schemeClr val="tx1"/>
                </a:solidFill>
                <a:latin typeface="Consolas" panose="020B0609020204030204" pitchFamily="49" charset="0"/>
                <a:ea typeface="ＭＳ ゴシック" panose="020B0609070205080204" pitchFamily="49" charset="-128"/>
              </a:rPr>
              <a:t> = new Calculator();</a:t>
            </a:r>
          </a:p>
          <a:p>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expected = 200;</a:t>
            </a:r>
          </a:p>
          <a:p>
            <a:pPr algn="just">
              <a:spcAft>
                <a:spcPts val="0"/>
              </a:spcAft>
            </a:pPr>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actual = </a:t>
            </a:r>
            <a:r>
              <a:rPr lang="en-US" altLang="ja-JP" sz="2000" dirty="0" err="1">
                <a:solidFill>
                  <a:schemeClr val="tx1"/>
                </a:solidFill>
                <a:latin typeface="Consolas" panose="020B0609020204030204" pitchFamily="49" charset="0"/>
                <a:ea typeface="ＭＳ ゴシック" panose="020B0609070205080204" pitchFamily="49" charset="-128"/>
              </a:rPr>
              <a:t>calc.</a:t>
            </a:r>
            <a:r>
              <a:rPr lang="en-US" altLang="ja-JP" sz="2000" dirty="0" err="1">
                <a:solidFill>
                  <a:srgbClr val="FF0000"/>
                </a:solidFill>
                <a:latin typeface="Consolas" panose="020B0609020204030204" pitchFamily="49" charset="0"/>
                <a:ea typeface="ＭＳ ゴシック" panose="020B0609070205080204" pitchFamily="49" charset="-128"/>
              </a:rPr>
              <a:t>multiply</a:t>
            </a:r>
            <a:r>
              <a:rPr lang="en-US" altLang="ja-JP" sz="2000" dirty="0">
                <a:solidFill>
                  <a:schemeClr val="tx1"/>
                </a:solidFill>
                <a:latin typeface="Consolas" panose="020B0609020204030204" pitchFamily="49" charset="0"/>
                <a:ea typeface="ＭＳ ゴシック" panose="020B0609070205080204" pitchFamily="49" charset="-128"/>
              </a:rPr>
              <a:t>(10,20);</a:t>
            </a:r>
          </a:p>
          <a:p>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assertEquals</a:t>
            </a:r>
            <a:r>
              <a:rPr lang="en-US" altLang="ja-JP" sz="2000" dirty="0">
                <a:solidFill>
                  <a:schemeClr val="tx1"/>
                </a:solidFill>
                <a:latin typeface="Consolas" panose="020B0609020204030204" pitchFamily="49" charset="0"/>
                <a:ea typeface="ＭＳ ゴシック" panose="020B0609070205080204" pitchFamily="49" charset="-128"/>
              </a:rPr>
              <a:t>(</a:t>
            </a:r>
            <a:r>
              <a:rPr lang="en-US" altLang="ja-JP" sz="2000" dirty="0" err="1">
                <a:solidFill>
                  <a:schemeClr val="tx1"/>
                </a:solidFill>
                <a:latin typeface="Consolas" panose="020B0609020204030204" pitchFamily="49" charset="0"/>
                <a:ea typeface="ＭＳ ゴシック" panose="020B0609070205080204" pitchFamily="49" charset="-128"/>
              </a:rPr>
              <a:t>expected,actual</a:t>
            </a:r>
            <a:r>
              <a:rPr lang="en-US" altLang="ja-JP" sz="2000" dirty="0">
                <a:solidFill>
                  <a:schemeClr val="tx1"/>
                </a:solidFill>
                <a:latin typeface="Consolas" panose="020B0609020204030204" pitchFamily="49" charset="0"/>
                <a:ea typeface="ＭＳ ゴシック" panose="020B0609070205080204" pitchFamily="49" charset="-128"/>
              </a:rPr>
              <a:t>);</a:t>
            </a:r>
          </a:p>
          <a:p>
            <a:r>
              <a:rPr lang="en-US" altLang="ja-JP" sz="2000" dirty="0">
                <a:solidFill>
                  <a:schemeClr val="tx1"/>
                </a:solidFill>
                <a:latin typeface="Consolas" panose="020B0609020204030204" pitchFamily="49" charset="0"/>
                <a:ea typeface="ＭＳ ゴシック" panose="020B0609070205080204" pitchFamily="49" charset="-128"/>
              </a:rPr>
              <a:t>}</a:t>
            </a:r>
          </a:p>
        </p:txBody>
      </p:sp>
      <p:sp>
        <p:nvSpPr>
          <p:cNvPr id="12" name="テキスト ボックス 11"/>
          <p:cNvSpPr txBox="1"/>
          <p:nvPr/>
        </p:nvSpPr>
        <p:spPr>
          <a:xfrm>
            <a:off x="1242578" y="6129073"/>
            <a:ext cx="4005159" cy="400110"/>
          </a:xfrm>
          <a:prstGeom prst="rect">
            <a:avLst/>
          </a:prstGeom>
          <a:noFill/>
        </p:spPr>
        <p:txBody>
          <a:bodyPr wrap="square" rtlCol="0">
            <a:spAutoFit/>
          </a:bodyPr>
          <a:lstStyle/>
          <a:p>
            <a:pPr algn="ctr"/>
            <a:r>
              <a:rPr lang="ja-JP" altLang="en-US" sz="2000" b="1" dirty="0">
                <a:latin typeface="メイリオ" panose="020B0604030504040204" pitchFamily="50" charset="-128"/>
                <a:ea typeface="メイリオ" panose="020B0604030504040204" pitchFamily="50" charset="-128"/>
              </a:rPr>
              <a:t>類似</a:t>
            </a:r>
            <a:r>
              <a:rPr lang="ja-JP" altLang="en-US" sz="2000" b="1" dirty="0" smtClean="0">
                <a:latin typeface="メイリオ" panose="020B0604030504040204" pitchFamily="50" charset="-128"/>
                <a:ea typeface="メイリオ" panose="020B0604030504040204" pitchFamily="50" charset="-128"/>
              </a:rPr>
              <a:t>コード片</a:t>
            </a:r>
            <a:r>
              <a:rPr lang="en-US" altLang="ja-JP" sz="2000" b="1" dirty="0" smtClean="0">
                <a:latin typeface="メイリオ" panose="020B0604030504040204" pitchFamily="50" charset="-128"/>
                <a:ea typeface="メイリオ" panose="020B0604030504040204" pitchFamily="50" charset="-128"/>
              </a:rPr>
              <a:t>(</a:t>
            </a:r>
            <a:r>
              <a:rPr lang="ja-JP" altLang="en-US" sz="2000" b="1" dirty="0" smtClean="0">
                <a:latin typeface="メイリオ" panose="020B0604030504040204" pitchFamily="50" charset="-128"/>
                <a:ea typeface="メイリオ" panose="020B0604030504040204" pitchFamily="50" charset="-128"/>
              </a:rPr>
              <a:t>テスト対象</a:t>
            </a:r>
            <a:r>
              <a:rPr lang="en-US" altLang="ja-JP" sz="2000" b="1" dirty="0" smtClean="0">
                <a:latin typeface="メイリオ" panose="020B0604030504040204" pitchFamily="50" charset="-128"/>
                <a:ea typeface="メイリオ" panose="020B0604030504040204" pitchFamily="50" charset="-128"/>
              </a:rPr>
              <a:t>)</a:t>
            </a:r>
            <a:endParaRPr kumimoji="1" lang="ja-JP" altLang="en-US" sz="2000" b="1"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8107470" y="6129073"/>
            <a:ext cx="1908387" cy="400110"/>
          </a:xfrm>
          <a:prstGeom prst="rect">
            <a:avLst/>
          </a:prstGeom>
          <a:noFill/>
        </p:spPr>
        <p:txBody>
          <a:bodyPr wrap="square" rtlCol="0">
            <a:spAutoFit/>
          </a:bodyPr>
          <a:lstStyle/>
          <a:p>
            <a:pPr algn="ctr"/>
            <a:r>
              <a:rPr lang="ja-JP" altLang="en-US" sz="2000" b="1">
                <a:latin typeface="メイリオ" panose="020B0604030504040204" pitchFamily="50" charset="-128"/>
                <a:ea typeface="メイリオ" panose="020B0604030504040204" pitchFamily="50" charset="-128"/>
              </a:rPr>
              <a:t>テストコード</a:t>
            </a:r>
            <a:endParaRPr kumimoji="1" lang="ja-JP" altLang="en-US" sz="2000" b="1" dirty="0">
              <a:latin typeface="メイリオ" panose="020B0604030504040204" pitchFamily="50" charset="-128"/>
              <a:ea typeface="メイリオ" panose="020B0604030504040204" pitchFamily="50" charset="-128"/>
            </a:endParaRPr>
          </a:p>
        </p:txBody>
      </p:sp>
      <p:sp>
        <p:nvSpPr>
          <p:cNvPr id="14" name="右矢印 13"/>
          <p:cNvSpPr/>
          <p:nvPr/>
        </p:nvSpPr>
        <p:spPr>
          <a:xfrm rot="10800000">
            <a:off x="5752293" y="4749909"/>
            <a:ext cx="636697" cy="45936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3865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Step3</a:t>
            </a:r>
            <a:r>
              <a:rPr kumimoji="1" lang="en-US" altLang="ja-JP" sz="4000" dirty="0" smtClean="0"/>
              <a:t>: </a:t>
            </a:r>
            <a:r>
              <a:rPr kumimoji="1" lang="ja-JP" altLang="en-US" sz="4000" dirty="0" smtClean="0"/>
              <a:t>テストスメルの検出</a:t>
            </a:r>
            <a:endParaRPr kumimoji="1" lang="ja-JP" altLang="en-US" sz="4000" dirty="0"/>
          </a:p>
        </p:txBody>
      </p:sp>
      <p:sp>
        <p:nvSpPr>
          <p:cNvPr id="3" name="コンテンツ プレースホルダー 2"/>
          <p:cNvSpPr>
            <a:spLocks noGrp="1"/>
          </p:cNvSpPr>
          <p:nvPr>
            <p:ph idx="1"/>
          </p:nvPr>
        </p:nvSpPr>
        <p:spPr/>
        <p:txBody>
          <a:bodyPr/>
          <a:lstStyle/>
          <a:p>
            <a:r>
              <a:rPr kumimoji="1" lang="en-US" altLang="ja-JP" dirty="0" smtClean="0"/>
              <a:t>Step2</a:t>
            </a:r>
            <a:r>
              <a:rPr kumimoji="1" lang="ja-JP" altLang="en-US" dirty="0" smtClean="0"/>
              <a:t>で検索されたテストコード内に含まれるテストスメルを検出</a:t>
            </a:r>
            <a:endParaRPr kumimoji="1" lang="en-US" altLang="ja-JP" dirty="0" smtClean="0"/>
          </a:p>
          <a:p>
            <a:r>
              <a:rPr kumimoji="1" lang="ja-JP" altLang="en-US" dirty="0" smtClean="0"/>
              <a:t>テストスメル検出ツール</a:t>
            </a:r>
            <a:r>
              <a:rPr kumimoji="1" lang="en-US" altLang="ja-JP" dirty="0" err="1" smtClean="0"/>
              <a:t>tsDetect</a:t>
            </a:r>
            <a:r>
              <a:rPr kumimoji="1" lang="en-US" altLang="ja-JP" dirty="0" smtClean="0"/>
              <a:t>[]</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24</a:t>
            </a:fld>
            <a:endParaRPr lang="ja-JP" altLang="en-US" dirty="0"/>
          </a:p>
        </p:txBody>
      </p:sp>
    </p:spTree>
    <p:extLst>
      <p:ext uri="{BB962C8B-B14F-4D97-AF65-F5344CB8AC3E}">
        <p14:creationId xmlns:p14="http://schemas.microsoft.com/office/powerpoint/2010/main" val="1414604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77550" cy="1325563"/>
          </a:xfrm>
        </p:spPr>
        <p:txBody>
          <a:bodyPr>
            <a:normAutofit/>
          </a:bodyPr>
          <a:lstStyle/>
          <a:p>
            <a:r>
              <a:rPr lang="en-US" altLang="ja-JP" sz="4000" b="1" dirty="0" smtClean="0"/>
              <a:t>Step4</a:t>
            </a:r>
            <a:r>
              <a:rPr lang="en-US" altLang="ja-JP" sz="4000" dirty="0" smtClean="0"/>
              <a:t>: </a:t>
            </a:r>
            <a:r>
              <a:rPr lang="ja-JP" altLang="en-US" sz="4000" dirty="0" smtClean="0"/>
              <a:t>推薦されるテストスイートの順位付け</a:t>
            </a:r>
            <a:endParaRPr kumimoji="1" lang="ja-JP" altLang="en-US" sz="4000" dirty="0"/>
          </a:p>
        </p:txBody>
      </p:sp>
      <p:sp>
        <p:nvSpPr>
          <p:cNvPr id="3" name="コンテンツ プレースホルダー 2"/>
          <p:cNvSpPr>
            <a:spLocks noGrp="1"/>
          </p:cNvSpPr>
          <p:nvPr>
            <p:ph idx="1"/>
          </p:nvPr>
        </p:nvSpPr>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smtClean="0"/>
          </a:p>
          <a:p>
            <a:pPr lvl="1"/>
            <a:r>
              <a:rPr kumimoji="1" lang="ja-JP" altLang="en-US" dirty="0" smtClean="0"/>
              <a:t>入力コード片と類似コード片間の類似度</a:t>
            </a:r>
            <a:r>
              <a:rPr kumimoji="1" lang="en-US" altLang="ja-JP" dirty="0" smtClean="0"/>
              <a:t>(Stpe1)</a:t>
            </a:r>
          </a:p>
          <a:p>
            <a:pPr lvl="1"/>
            <a:r>
              <a:rPr lang="ja-JP" altLang="en-US" dirty="0" smtClean="0"/>
              <a:t>テストスイート内に含まれるテストスメルの数</a:t>
            </a:r>
            <a:r>
              <a:rPr lang="en-US" altLang="ja-JP" dirty="0" smtClean="0"/>
              <a:t>(Stpe3)</a:t>
            </a:r>
          </a:p>
          <a:p>
            <a:pPr lvl="1"/>
            <a:endParaRPr kumimoji="1" lang="en-US" altLang="ja-JP" dirty="0"/>
          </a:p>
          <a:p>
            <a:r>
              <a:rPr lang="ja-JP" altLang="en-US" dirty="0" smtClean="0"/>
              <a:t>類似度を優先として並び替え、類似度が同じ場合テストスメルの数で順位づける</a:t>
            </a:r>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25</a:t>
            </a:fld>
            <a:endParaRPr lang="ja-JP" altLang="en-US" dirty="0"/>
          </a:p>
        </p:txBody>
      </p:sp>
    </p:spTree>
    <p:extLst>
      <p:ext uri="{BB962C8B-B14F-4D97-AF65-F5344CB8AC3E}">
        <p14:creationId xmlns:p14="http://schemas.microsoft.com/office/powerpoint/2010/main" val="910360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評価実験</a:t>
            </a:r>
            <a:endParaRPr kumimoji="1" lang="ja-JP" altLang="en-US" dirty="0"/>
          </a:p>
        </p:txBody>
      </p:sp>
      <p:sp>
        <p:nvSpPr>
          <p:cNvPr id="3" name="コンテンツ プレースホルダー 2"/>
          <p:cNvSpPr>
            <a:spLocks noGrp="1"/>
          </p:cNvSpPr>
          <p:nvPr>
            <p:ph idx="1"/>
          </p:nvPr>
        </p:nvSpPr>
        <p:spPr>
          <a:xfrm>
            <a:off x="393700" y="1863726"/>
            <a:ext cx="11404600" cy="3857624"/>
          </a:xfrm>
        </p:spPr>
        <p:txBody>
          <a:bodyPr>
            <a:normAutofit fontScale="92500" lnSpcReduction="20000"/>
          </a:bodyPr>
          <a:lstStyle/>
          <a:p>
            <a:r>
              <a:rPr lang="ja-JP" altLang="en-US" sz="3000" b="1" dirty="0" smtClean="0"/>
              <a:t>評価</a:t>
            </a:r>
            <a:r>
              <a:rPr lang="ja-JP" altLang="en-US" sz="3000" b="1" dirty="0"/>
              <a:t>実験</a:t>
            </a:r>
            <a:r>
              <a:rPr lang="en-US" altLang="ja-JP" sz="3000" b="1" dirty="0"/>
              <a:t>1</a:t>
            </a:r>
            <a:r>
              <a:rPr lang="en-US" altLang="ja-JP" sz="3000" dirty="0" smtClean="0"/>
              <a:t>: </a:t>
            </a:r>
            <a:r>
              <a:rPr lang="ja-JP" altLang="en-US" sz="3000" dirty="0" smtClean="0"/>
              <a:t>テストコード</a:t>
            </a:r>
            <a:r>
              <a:rPr lang="ja-JP" altLang="en-US" sz="3000" dirty="0"/>
              <a:t>作成支援に関する</a:t>
            </a:r>
            <a:r>
              <a:rPr lang="ja-JP" altLang="en-US" sz="3000" dirty="0" smtClean="0"/>
              <a:t>実験</a:t>
            </a:r>
            <a:endParaRPr lang="en-US" altLang="ja-JP" sz="3000" dirty="0" smtClean="0"/>
          </a:p>
          <a:p>
            <a:pPr marL="457200" lvl="1" indent="0">
              <a:buNone/>
            </a:pPr>
            <a:r>
              <a:rPr lang="en-US" altLang="ja-JP" sz="2800" dirty="0" smtClean="0"/>
              <a:t>RQ1: </a:t>
            </a:r>
            <a:r>
              <a:rPr lang="en-US" altLang="ja-JP" sz="2800" dirty="0" err="1" smtClean="0"/>
              <a:t>SuiteRec</a:t>
            </a:r>
            <a:r>
              <a:rPr lang="ja-JP" altLang="en-US" sz="2800" dirty="0" smtClean="0"/>
              <a:t>は高いカバレッジを持つテストコードの作成を支援できるか？</a:t>
            </a:r>
            <a:endParaRPr lang="en-US" altLang="ja-JP" sz="2800" dirty="0" smtClean="0"/>
          </a:p>
          <a:p>
            <a:pPr marL="457200" lvl="1" indent="0">
              <a:buNone/>
            </a:pPr>
            <a:r>
              <a:rPr lang="en-US" altLang="ja-JP" sz="2800" dirty="0"/>
              <a:t>RQ2</a:t>
            </a:r>
            <a:r>
              <a:rPr lang="en-US" altLang="ja-JP" sz="2800" dirty="0" smtClean="0"/>
              <a:t>: </a:t>
            </a:r>
            <a:r>
              <a:rPr lang="en-US" altLang="ja-JP" sz="2800" dirty="0" err="1" smtClean="0"/>
              <a:t>SuiteRec</a:t>
            </a:r>
            <a:r>
              <a:rPr lang="ja-JP" altLang="en-US" sz="2800" dirty="0" smtClean="0"/>
              <a:t>はテストコードの作成時間を削減できるか？</a:t>
            </a:r>
            <a:endParaRPr lang="en-US" altLang="ja-JP" sz="2800" dirty="0"/>
          </a:p>
          <a:p>
            <a:pPr marL="457200" lvl="1" indent="0">
              <a:buNone/>
            </a:pPr>
            <a:r>
              <a:rPr lang="en-US" altLang="ja-JP" sz="2800" dirty="0" smtClean="0"/>
              <a:t>RQ3: </a:t>
            </a:r>
            <a:r>
              <a:rPr lang="en-US" altLang="ja-JP" sz="2800" dirty="0" err="1" smtClean="0"/>
              <a:t>SuiteRec</a:t>
            </a:r>
            <a:r>
              <a:rPr lang="ja-JP" altLang="en-US" sz="2800" dirty="0" smtClean="0"/>
              <a:t>はテストスメルの数が少ないテストコードの作成を支援できるか？</a:t>
            </a:r>
            <a:endParaRPr lang="en-US" altLang="ja-JP" sz="2800" dirty="0" smtClean="0"/>
          </a:p>
          <a:p>
            <a:pPr marL="457200" lvl="1" indent="0">
              <a:buNone/>
            </a:pPr>
            <a:r>
              <a:rPr lang="en-US" altLang="ja-JP" sz="2800" dirty="0"/>
              <a:t>RQ4</a:t>
            </a:r>
            <a:r>
              <a:rPr lang="en-US" altLang="ja-JP" sz="2800" dirty="0" smtClean="0"/>
              <a:t>: </a:t>
            </a:r>
            <a:r>
              <a:rPr lang="en-US" altLang="ja-JP" sz="2800" dirty="0" err="1" smtClean="0"/>
              <a:t>SuiteRec</a:t>
            </a:r>
            <a:r>
              <a:rPr lang="ja-JP" altLang="en-US" sz="2800" dirty="0" smtClean="0"/>
              <a:t>の利用は，開発者のテストコード作成タスクの認識にどう影響するか？</a:t>
            </a:r>
            <a:endParaRPr lang="en-US" altLang="ja-JP" sz="2800" dirty="0" smtClean="0"/>
          </a:p>
          <a:p>
            <a:r>
              <a:rPr lang="ja-JP" altLang="en-US" sz="3000" b="1" dirty="0"/>
              <a:t>評価実験</a:t>
            </a:r>
            <a:r>
              <a:rPr lang="en-US" altLang="ja-JP" sz="3000" b="1" dirty="0"/>
              <a:t>2</a:t>
            </a:r>
            <a:r>
              <a:rPr lang="en-US" altLang="ja-JP" sz="3000" dirty="0" smtClean="0"/>
              <a:t>: </a:t>
            </a:r>
            <a:r>
              <a:rPr lang="ja-JP" altLang="en-US" sz="3000" dirty="0" smtClean="0"/>
              <a:t>推薦</a:t>
            </a:r>
            <a:r>
              <a:rPr lang="ja-JP" altLang="en-US" sz="3000" dirty="0"/>
              <a:t>されるテストスイートの順位付けに関する</a:t>
            </a:r>
            <a:r>
              <a:rPr lang="ja-JP" altLang="en-US" sz="3000" dirty="0" smtClean="0"/>
              <a:t>実験</a:t>
            </a:r>
            <a:endParaRPr lang="en-US" altLang="ja-JP" sz="3000" dirty="0" smtClean="0"/>
          </a:p>
          <a:p>
            <a:pPr marL="457200" lvl="1" indent="0">
              <a:buNone/>
            </a:pPr>
            <a:r>
              <a:rPr lang="en-US" altLang="ja-JP" sz="2800" dirty="0" smtClean="0"/>
              <a:t>RQ5: </a:t>
            </a:r>
            <a:r>
              <a:rPr lang="en-US" altLang="ja-JP" sz="2800" dirty="0" err="1" smtClean="0"/>
              <a:t>SuiteRec</a:t>
            </a:r>
            <a:r>
              <a:rPr lang="ja-JP" altLang="en-US" sz="2800" dirty="0" smtClean="0"/>
              <a:t>は，テストスメルの数が少ないテストコードの作成を支援できるか？</a:t>
            </a:r>
            <a:endParaRPr kumimoji="1" lang="ja-JP" altLang="en-US" sz="2800"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26</a:t>
            </a:fld>
            <a:endParaRPr lang="ja-JP" altLang="en-US" dirty="0"/>
          </a:p>
        </p:txBody>
      </p:sp>
    </p:spTree>
    <p:extLst>
      <p:ext uri="{BB962C8B-B14F-4D97-AF65-F5344CB8AC3E}">
        <p14:creationId xmlns:p14="http://schemas.microsoft.com/office/powerpoint/2010/main" val="2241419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01122"/>
            <a:ext cx="10515600" cy="1325563"/>
          </a:xfrm>
        </p:spPr>
        <p:txBody>
          <a:bodyPr/>
          <a:lstStyle/>
          <a:p>
            <a:r>
              <a:rPr lang="ja-JP" altLang="en-US" dirty="0" smtClean="0"/>
              <a:t>テスト</a:t>
            </a:r>
            <a:r>
              <a:rPr lang="ja-JP" altLang="en-US" dirty="0"/>
              <a:t>スメル</a:t>
            </a:r>
            <a:endParaRPr kumimoji="1" lang="ja-JP" altLang="en-US" dirty="0"/>
          </a:p>
        </p:txBody>
      </p:sp>
      <p:sp>
        <p:nvSpPr>
          <p:cNvPr id="3" name="コンテンツ プレースホルダー 2"/>
          <p:cNvSpPr>
            <a:spLocks noGrp="1"/>
          </p:cNvSpPr>
          <p:nvPr>
            <p:ph idx="1"/>
          </p:nvPr>
        </p:nvSpPr>
        <p:spPr>
          <a:xfrm>
            <a:off x="838200" y="1408181"/>
            <a:ext cx="10515600" cy="1650472"/>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は、プロダクションコード</a:t>
            </a:r>
            <a:r>
              <a:rPr lang="ja-JP" altLang="en-US" dirty="0"/>
              <a:t>だけで</a:t>
            </a:r>
            <a:r>
              <a:rPr lang="ja-JP" altLang="en-US" dirty="0" smtClean="0"/>
              <a:t>なくテストコード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27</a:t>
            </a:fld>
            <a:endParaRPr lang="ja-JP" altLang="en-US" dirty="0"/>
          </a:p>
        </p:txBody>
      </p:sp>
      <p:sp>
        <p:nvSpPr>
          <p:cNvPr id="6" name="Rectangle 4"/>
          <p:cNvSpPr>
            <a:spLocks noChangeArrowheads="1"/>
          </p:cNvSpPr>
          <p:nvPr/>
        </p:nvSpPr>
        <p:spPr bwMode="auto">
          <a:xfrm>
            <a:off x="2369810" y="6125517"/>
            <a:ext cx="7452379"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K</a:t>
            </a:r>
            <a:r>
              <a:rPr lang="en-US" altLang="ja-JP" sz="1200" dirty="0">
                <a:solidFill>
                  <a:schemeClr val="tx2"/>
                </a:solidFill>
              </a:rPr>
              <a:t>. L. Beck. Test Driven Development: By Example. Addison-Wesley, 2002</a:t>
            </a:r>
            <a:r>
              <a:rPr lang="en-US" altLang="ja-JP" sz="1200" dirty="0" smtClean="0">
                <a:solidFill>
                  <a:schemeClr val="tx2"/>
                </a:solidFill>
              </a:rPr>
              <a:t>.</a:t>
            </a:r>
          </a:p>
          <a:p>
            <a:pPr>
              <a:defRPr/>
            </a:pPr>
            <a:r>
              <a:rPr lang="en-US" altLang="ja-JP" sz="1200" dirty="0" smtClean="0">
                <a:solidFill>
                  <a:schemeClr val="tx2"/>
                </a:solidFill>
              </a:rPr>
              <a:t>[4] A</a:t>
            </a:r>
            <a:r>
              <a:rPr lang="en-US" altLang="ja-JP" sz="1200" dirty="0">
                <a:solidFill>
                  <a:schemeClr val="tx2"/>
                </a:solidFill>
              </a:rPr>
              <a:t>. </a:t>
            </a:r>
            <a:r>
              <a:rPr lang="en-US" altLang="ja-JP" sz="1200" dirty="0" err="1">
                <a:solidFill>
                  <a:schemeClr val="tx2"/>
                </a:solidFill>
              </a:rPr>
              <a:t>Deursen</a:t>
            </a:r>
            <a:r>
              <a:rPr lang="en-US" altLang="ja-JP" sz="1200" dirty="0">
                <a:solidFill>
                  <a:schemeClr val="tx2"/>
                </a:solidFill>
              </a:rPr>
              <a:t>, L. M. F. </a:t>
            </a:r>
            <a:r>
              <a:rPr lang="en-US" altLang="ja-JP" sz="1200" dirty="0" err="1">
                <a:solidFill>
                  <a:schemeClr val="tx2"/>
                </a:solidFill>
              </a:rPr>
              <a:t>Moonen</a:t>
            </a:r>
            <a:r>
              <a:rPr lang="en-US" altLang="ja-JP" sz="1200" dirty="0">
                <a:solidFill>
                  <a:schemeClr val="tx2"/>
                </a:solidFill>
              </a:rPr>
              <a:t>, A. Bergh, and G. </a:t>
            </a:r>
            <a:r>
              <a:rPr lang="en-US" altLang="ja-JP" sz="1200" dirty="0" err="1">
                <a:solidFill>
                  <a:schemeClr val="tx2"/>
                </a:solidFill>
              </a:rPr>
              <a:t>Kok</a:t>
            </a:r>
            <a:r>
              <a:rPr lang="en-US" altLang="ja-JP" sz="1200" dirty="0">
                <a:solidFill>
                  <a:schemeClr val="tx2"/>
                </a:solidFill>
              </a:rPr>
              <a:t>. Refactoring test code. Technical report, 2001.</a:t>
            </a:r>
          </a:p>
        </p:txBody>
      </p:sp>
      <p:pic>
        <p:nvPicPr>
          <p:cNvPr id="7" name="図 6"/>
          <p:cNvPicPr>
            <a:picLocks noChangeAspect="1"/>
          </p:cNvPicPr>
          <p:nvPr/>
        </p:nvPicPr>
        <p:blipFill rotWithShape="1">
          <a:blip r:embed="rId2"/>
          <a:srcRect l="52900" t="10202" r="37830" b="82938"/>
          <a:stretch/>
        </p:blipFill>
        <p:spPr>
          <a:xfrm>
            <a:off x="3119478" y="3513840"/>
            <a:ext cx="5953041" cy="2387323"/>
          </a:xfrm>
          <a:prstGeom prst="rect">
            <a:avLst/>
          </a:prstGeom>
        </p:spPr>
      </p:pic>
      <p:sp>
        <p:nvSpPr>
          <p:cNvPr id="8" name="角丸四角形吹き出し 7"/>
          <p:cNvSpPr/>
          <p:nvPr/>
        </p:nvSpPr>
        <p:spPr>
          <a:xfrm>
            <a:off x="1058517" y="3058653"/>
            <a:ext cx="1734379" cy="567254"/>
          </a:xfrm>
          <a:prstGeom prst="wedgeRoundRectCallout">
            <a:avLst>
              <a:gd name="adj1" fmla="val 196257"/>
              <a:gd name="adj2" fmla="val 4152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dirty="0" smtClean="0"/>
              <a:t>メソッド名が初期状態</a:t>
            </a:r>
            <a:endParaRPr kumimoji="1" lang="en-US" altLang="ja-JP" dirty="0" smtClean="0"/>
          </a:p>
        </p:txBody>
      </p:sp>
    </p:spTree>
    <p:extLst>
      <p:ext uri="{BB962C8B-B14F-4D97-AF65-F5344CB8AC3E}">
        <p14:creationId xmlns:p14="http://schemas.microsoft.com/office/powerpoint/2010/main" val="21548318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3" name="コンテンツ プレースホルダー 2"/>
          <p:cNvSpPr>
            <a:spLocks noGrp="1"/>
          </p:cNvSpPr>
          <p:nvPr>
            <p:ph idx="1"/>
          </p:nvPr>
        </p:nvSpPr>
        <p:spPr>
          <a:xfrm>
            <a:off x="838200" y="1457876"/>
            <a:ext cx="10515600" cy="639280"/>
          </a:xfrm>
        </p:spPr>
        <p:txBody>
          <a:bodyPr/>
          <a:lstStyle/>
          <a:p>
            <a:r>
              <a:rPr lang="ja-JP" altLang="en-US" dirty="0"/>
              <a:t>テストコードの良くない実装を表す</a:t>
            </a:r>
            <a:r>
              <a:rPr lang="ja-JP" altLang="en-US" dirty="0" smtClean="0"/>
              <a:t>指標</a:t>
            </a:r>
            <a:r>
              <a:rPr lang="en-US" altLang="ja-JP" dirty="0" smtClean="0"/>
              <a:t>[3,4]</a:t>
            </a:r>
            <a:endParaRPr lang="en-US" altLang="ja-JP"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28</a:t>
            </a:fld>
            <a:endParaRPr lang="ja-JP" altLang="en-US" dirty="0"/>
          </a:p>
        </p:txBody>
      </p:sp>
      <p:sp>
        <p:nvSpPr>
          <p:cNvPr id="6" name="Rectangle 4"/>
          <p:cNvSpPr>
            <a:spLocks noChangeArrowheads="1"/>
          </p:cNvSpPr>
          <p:nvPr/>
        </p:nvSpPr>
        <p:spPr bwMode="auto">
          <a:xfrm>
            <a:off x="1278498" y="6157678"/>
            <a:ext cx="9635002"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K</a:t>
            </a:r>
            <a:r>
              <a:rPr lang="en-US" altLang="ja-JP" sz="1200" dirty="0">
                <a:solidFill>
                  <a:schemeClr val="tx2"/>
                </a:solidFill>
              </a:rPr>
              <a:t>. L. Beck. Test Driven Development: By Example. Addison-Wesley, 2002</a:t>
            </a:r>
            <a:r>
              <a:rPr lang="en-US" altLang="ja-JP" sz="1200" dirty="0" smtClean="0">
                <a:solidFill>
                  <a:schemeClr val="tx2"/>
                </a:solidFill>
              </a:rPr>
              <a:t>.</a:t>
            </a:r>
          </a:p>
          <a:p>
            <a:pPr>
              <a:defRPr/>
            </a:pPr>
            <a:r>
              <a:rPr lang="en-US" altLang="ja-JP" sz="1200" dirty="0" smtClean="0">
                <a:solidFill>
                  <a:schemeClr val="tx2"/>
                </a:solidFill>
              </a:rPr>
              <a:t>[4] A</a:t>
            </a:r>
            <a:r>
              <a:rPr lang="en-US" altLang="ja-JP" sz="1200" dirty="0">
                <a:solidFill>
                  <a:schemeClr val="tx2"/>
                </a:solidFill>
              </a:rPr>
              <a:t>. </a:t>
            </a:r>
            <a:r>
              <a:rPr lang="en-US" altLang="ja-JP" sz="1200" dirty="0" err="1">
                <a:solidFill>
                  <a:schemeClr val="tx2"/>
                </a:solidFill>
              </a:rPr>
              <a:t>Deursen</a:t>
            </a:r>
            <a:r>
              <a:rPr lang="en-US" altLang="ja-JP" sz="1200" dirty="0">
                <a:solidFill>
                  <a:schemeClr val="tx2"/>
                </a:solidFill>
              </a:rPr>
              <a:t>, L. M. F. </a:t>
            </a:r>
            <a:r>
              <a:rPr lang="en-US" altLang="ja-JP" sz="1200" dirty="0" err="1">
                <a:solidFill>
                  <a:schemeClr val="tx2"/>
                </a:solidFill>
              </a:rPr>
              <a:t>Moonen</a:t>
            </a:r>
            <a:r>
              <a:rPr lang="en-US" altLang="ja-JP" sz="1200" dirty="0">
                <a:solidFill>
                  <a:schemeClr val="tx2"/>
                </a:solidFill>
              </a:rPr>
              <a:t>, A. Bergh, and G. </a:t>
            </a:r>
            <a:r>
              <a:rPr lang="en-US" altLang="ja-JP" sz="1200" dirty="0" err="1">
                <a:solidFill>
                  <a:schemeClr val="tx2"/>
                </a:solidFill>
              </a:rPr>
              <a:t>Kok</a:t>
            </a:r>
            <a:r>
              <a:rPr lang="en-US" altLang="ja-JP" sz="1200" dirty="0">
                <a:solidFill>
                  <a:schemeClr val="tx2"/>
                </a:solidFill>
              </a:rPr>
              <a:t>. Refactoring test code. Technical report, 2001.</a:t>
            </a:r>
          </a:p>
        </p:txBody>
      </p:sp>
      <p:pic>
        <p:nvPicPr>
          <p:cNvPr id="7" name="図 6"/>
          <p:cNvPicPr>
            <a:picLocks noChangeAspect="1"/>
          </p:cNvPicPr>
          <p:nvPr/>
        </p:nvPicPr>
        <p:blipFill rotWithShape="1">
          <a:blip r:embed="rId2"/>
          <a:srcRect l="52900" t="10202" r="37830" b="82938"/>
          <a:stretch/>
        </p:blipFill>
        <p:spPr>
          <a:xfrm>
            <a:off x="2748405" y="2783439"/>
            <a:ext cx="6695188" cy="2684943"/>
          </a:xfrm>
          <a:prstGeom prst="rect">
            <a:avLst/>
          </a:prstGeom>
        </p:spPr>
      </p:pic>
      <p:sp>
        <p:nvSpPr>
          <p:cNvPr id="8" name="角丸四角形吹き出し 7"/>
          <p:cNvSpPr/>
          <p:nvPr/>
        </p:nvSpPr>
        <p:spPr>
          <a:xfrm>
            <a:off x="708992" y="2077853"/>
            <a:ext cx="2590800" cy="663377"/>
          </a:xfrm>
          <a:prstGeom prst="wedgeRoundRectCallout">
            <a:avLst>
              <a:gd name="adj1" fmla="val 117612"/>
              <a:gd name="adj2" fmla="val 654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pPr algn="ctr"/>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8809655" y="1921521"/>
            <a:ext cx="3027849" cy="690095"/>
          </a:xfrm>
          <a:prstGeom prst="wedgeRoundRectCallout">
            <a:avLst>
              <a:gd name="adj1" fmla="val -98258"/>
              <a:gd name="adj2" fmla="val 9112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5" name="正方形/長方形 4"/>
          <p:cNvSpPr/>
          <p:nvPr/>
        </p:nvSpPr>
        <p:spPr>
          <a:xfrm>
            <a:off x="3193773" y="4348370"/>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843903" y="5278610"/>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89183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ソフトウェアテスト</a:t>
            </a:r>
            <a:endParaRPr kumimoji="1" lang="ja-JP" altLang="en-US" dirty="0"/>
          </a:p>
        </p:txBody>
      </p:sp>
      <p:sp>
        <p:nvSpPr>
          <p:cNvPr id="3"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endParaRPr kumimoji="1" lang="en-US" altLang="ja-JP" dirty="0" smtClean="0"/>
          </a:p>
          <a:p>
            <a:pPr lvl="1"/>
            <a:r>
              <a:rPr lang="ja-JP" altLang="en-US" dirty="0" smtClean="0"/>
              <a:t>ソフトウェアの不具合を発見し、修正することで品質を確保</a:t>
            </a:r>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29</a:t>
            </a:fld>
            <a:endParaRPr lang="ja-JP" altLang="en-US" dirty="0"/>
          </a:p>
        </p:txBody>
      </p:sp>
      <p:sp>
        <p:nvSpPr>
          <p:cNvPr id="5" name="山形 4"/>
          <p:cNvSpPr/>
          <p:nvPr/>
        </p:nvSpPr>
        <p:spPr>
          <a:xfrm>
            <a:off x="1676400" y="30912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712266" y="30912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dirty="0" smtClean="0">
                <a:solidFill>
                  <a:schemeClr val="tx1"/>
                </a:solidFill>
                <a:latin typeface="メイリオ" panose="020B0604030504040204" pitchFamily="50" charset="-128"/>
                <a:ea typeface="メイリオ" panose="020B0604030504040204" pitchFamily="50" charset="-128"/>
              </a:rPr>
              <a:t>設計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748132" y="30912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dirty="0" smtClean="0">
                <a:solidFill>
                  <a:schemeClr val="tx1"/>
                </a:solidFill>
                <a:latin typeface="メイリオ" panose="020B0604030504040204" pitchFamily="50" charset="-128"/>
                <a:ea typeface="メイリオ" panose="020B0604030504040204" pitchFamily="50" charset="-128"/>
              </a:rPr>
              <a:t>実装</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83998" y="3091205"/>
            <a:ext cx="2315817"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dirty="0" smtClean="0">
                <a:solidFill>
                  <a:schemeClr val="tx1"/>
                </a:solidFill>
                <a:latin typeface="メイリオ" panose="020B0604030504040204" pitchFamily="50" charset="-128"/>
                <a:ea typeface="メイリオ" panose="020B0604030504040204" pitchFamily="50" charset="-128"/>
              </a:rPr>
              <a:t>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4161181" y="5025101"/>
            <a:ext cx="4878459" cy="879353"/>
          </a:xfrm>
          <a:prstGeom prst="wedgeRoundRectCallout">
            <a:avLst>
              <a:gd name="adj1" fmla="val 40623"/>
              <a:gd name="adj2" fmla="val -9399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200" dirty="0" smtClean="0">
                <a:latin typeface="メイリオ" panose="020B0604030504040204" pitchFamily="50" charset="-128"/>
                <a:ea typeface="メイリオ" panose="020B0604030504040204" pitchFamily="50" charset="-128"/>
              </a:rPr>
              <a:t>開発</a:t>
            </a:r>
            <a:r>
              <a:rPr lang="ja-JP" altLang="en-US" sz="2200" dirty="0">
                <a:latin typeface="メイリオ" panose="020B0604030504040204" pitchFamily="50" charset="-128"/>
                <a:ea typeface="メイリオ" panose="020B0604030504040204" pitchFamily="50" charset="-128"/>
              </a:rPr>
              <a:t>全体</a:t>
            </a:r>
            <a:r>
              <a:rPr lang="ja-JP" altLang="en-US" sz="2200" dirty="0" smtClean="0">
                <a:latin typeface="メイリオ" panose="020B0604030504040204" pitchFamily="50" charset="-128"/>
                <a:ea typeface="メイリオ" panose="020B0604030504040204" pitchFamily="50" charset="-128"/>
              </a:rPr>
              <a:t>の</a:t>
            </a:r>
            <a:r>
              <a:rPr lang="en-US" altLang="ja-JP" sz="2200" dirty="0" smtClean="0">
                <a:latin typeface="メイリオ" panose="020B0604030504040204" pitchFamily="50" charset="-128"/>
                <a:ea typeface="メイリオ" panose="020B0604030504040204" pitchFamily="50" charset="-128"/>
              </a:rPr>
              <a:t>30~50%</a:t>
            </a:r>
            <a:r>
              <a:rPr lang="ja-JP" altLang="en-US" sz="2200" dirty="0">
                <a:latin typeface="メイリオ" panose="020B0604030504040204" pitchFamily="50" charset="-128"/>
                <a:ea typeface="メイリオ" panose="020B0604030504040204" pitchFamily="50" charset="-128"/>
              </a:rPr>
              <a:t>の費用を</a:t>
            </a:r>
            <a:r>
              <a:rPr lang="ja-JP" altLang="en-US" sz="2200" dirty="0" smtClean="0">
                <a:latin typeface="メイリオ" panose="020B0604030504040204" pitchFamily="50" charset="-128"/>
                <a:ea typeface="メイリオ" panose="020B0604030504040204" pitchFamily="50" charset="-128"/>
              </a:rPr>
              <a:t>占めると言われている</a:t>
            </a:r>
            <a:r>
              <a:rPr lang="en-US" altLang="ja-JP" sz="2200" dirty="0" smtClean="0">
                <a:latin typeface="メイリオ" panose="020B0604030504040204" pitchFamily="50" charset="-128"/>
                <a:ea typeface="メイリオ" panose="020B0604030504040204" pitchFamily="50" charset="-128"/>
              </a:rPr>
              <a:t>[1]</a:t>
            </a:r>
            <a:endParaRPr lang="ja-JP" altLang="en-US" sz="22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114801" y="2690569"/>
            <a:ext cx="2961861" cy="369332"/>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ソフトウェア開発プロセス</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8124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テストコード自動生成ツール</a:t>
            </a:r>
            <a:endParaRPr kumimoji="1" lang="ja-JP" altLang="en-US" dirty="0"/>
          </a:p>
        </p:txBody>
      </p:sp>
      <p:sp>
        <p:nvSpPr>
          <p:cNvPr id="3" name="コンテンツ プレースホルダー 2"/>
          <p:cNvSpPr>
            <a:spLocks noGrp="1"/>
          </p:cNvSpPr>
          <p:nvPr>
            <p:ph idx="1"/>
          </p:nvPr>
        </p:nvSpPr>
        <p:spPr>
          <a:xfrm>
            <a:off x="838199" y="1587161"/>
            <a:ext cx="10515600"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a:t>
            </a:fld>
            <a:endParaRPr lang="ja-JP" altLang="en-US" dirty="0"/>
          </a:p>
        </p:txBody>
      </p:sp>
      <p:pic>
        <p:nvPicPr>
          <p:cNvPr id="5" name="Picture 2" descr="site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4"/>
          <a:srcRect l="2412" t="14151" r="48903" b="69708"/>
          <a:stretch/>
        </p:blipFill>
        <p:spPr>
          <a:xfrm>
            <a:off x="1238895" y="3613445"/>
            <a:ext cx="3451873" cy="643728"/>
          </a:xfrm>
          <a:prstGeom prst="rect">
            <a:avLst/>
          </a:prstGeom>
        </p:spPr>
      </p:pic>
      <p:sp>
        <p:nvSpPr>
          <p:cNvPr id="8" name="テキスト ボックス 7"/>
          <p:cNvSpPr txBox="1"/>
          <p:nvPr/>
        </p:nvSpPr>
        <p:spPr>
          <a:xfrm>
            <a:off x="9428327" y="2572828"/>
            <a:ext cx="2286000" cy="707886"/>
          </a:xfrm>
          <a:prstGeom prst="rect">
            <a:avLst/>
          </a:prstGeom>
          <a:noFill/>
        </p:spPr>
        <p:txBody>
          <a:bodyPr wrap="square" rtlCol="0">
            <a:spAutoFit/>
          </a:bodyPr>
          <a:lstStyle/>
          <a:p>
            <a:r>
              <a:rPr lang="en-US" altLang="ja-JP" sz="4000" b="1" dirty="0" err="1" smtClean="0"/>
              <a:t>eToc</a:t>
            </a:r>
            <a:endParaRPr kumimoji="1" lang="ja-JP" altLang="en-US" sz="4000" b="1" dirty="0"/>
          </a:p>
        </p:txBody>
      </p:sp>
      <p:sp>
        <p:nvSpPr>
          <p:cNvPr id="9" name="テキスト ボックス 8"/>
          <p:cNvSpPr txBox="1"/>
          <p:nvPr/>
        </p:nvSpPr>
        <p:spPr>
          <a:xfrm>
            <a:off x="4952999"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10" name="テキスト ボックス 9"/>
          <p:cNvSpPr txBox="1"/>
          <p:nvPr/>
        </p:nvSpPr>
        <p:spPr>
          <a:xfrm>
            <a:off x="7354701" y="3549287"/>
            <a:ext cx="2286000"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1" name="テキスト ボックス 10"/>
          <p:cNvSpPr txBox="1"/>
          <p:nvPr/>
        </p:nvSpPr>
        <p:spPr>
          <a:xfrm>
            <a:off x="7238999"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2" name="角丸四角形 11"/>
          <p:cNvSpPr/>
          <p:nvPr/>
        </p:nvSpPr>
        <p:spPr>
          <a:xfrm>
            <a:off x="838199" y="5243357"/>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Tree>
    <p:extLst>
      <p:ext uri="{BB962C8B-B14F-4D97-AF65-F5344CB8AC3E}">
        <p14:creationId xmlns:p14="http://schemas.microsoft.com/office/powerpoint/2010/main" val="3958686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ソフトウェアテスト</a:t>
            </a:r>
            <a:endParaRPr kumimoji="1" lang="ja-JP" altLang="en-US" dirty="0"/>
          </a:p>
        </p:txBody>
      </p:sp>
      <p:sp>
        <p:nvSpPr>
          <p:cNvPr id="3"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30</a:t>
            </a:fld>
            <a:endParaRPr lang="ja-JP" altLang="en-US" dirty="0"/>
          </a:p>
        </p:txBody>
      </p:sp>
      <p:sp>
        <p:nvSpPr>
          <p:cNvPr id="8" name="山形 7"/>
          <p:cNvSpPr/>
          <p:nvPr/>
        </p:nvSpPr>
        <p:spPr>
          <a:xfrm>
            <a:off x="1179445" y="2416674"/>
            <a:ext cx="6652590" cy="2935548"/>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r>
              <a:rPr kumimoji="1" lang="ja-JP" altLang="en-US" sz="2400" dirty="0" smtClean="0">
                <a:solidFill>
                  <a:schemeClr val="tx1"/>
                </a:solidFill>
                <a:latin typeface="メイリオ" panose="020B0604030504040204" pitchFamily="50" charset="-128"/>
                <a:ea typeface="メイリオ" panose="020B0604030504040204" pitchFamily="50" charset="-128"/>
              </a:rPr>
              <a:t>テストの種類</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単体テスト</a:t>
            </a:r>
            <a:endParaRPr lang="en-US" altLang="ja-JP" dirty="0" smtClean="0">
              <a:solidFill>
                <a:schemeClr val="tx1"/>
              </a:solidFill>
              <a:latin typeface="メイリオ" panose="020B0604030504040204" pitchFamily="50" charset="-128"/>
              <a:ea typeface="メイリオ" panose="020B0604030504040204" pitchFamily="50" charset="-128"/>
            </a:endParaRPr>
          </a:p>
          <a:p>
            <a:pPr marL="742950" lvl="1"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テストケース</a:t>
            </a:r>
            <a:r>
              <a:rPr lang="en-US" altLang="ja-JP" dirty="0" smtClean="0">
                <a:solidFill>
                  <a:schemeClr val="tx1"/>
                </a:solidFill>
                <a:latin typeface="メイリオ" panose="020B0604030504040204" pitchFamily="50" charset="-128"/>
                <a:ea typeface="メイリオ" panose="020B0604030504040204" pitchFamily="50" charset="-128"/>
              </a:rPr>
              <a:t>(</a:t>
            </a:r>
            <a:r>
              <a:rPr lang="ja-JP" altLang="en-US" dirty="0" smtClean="0">
                <a:solidFill>
                  <a:schemeClr val="tx1"/>
                </a:solidFill>
                <a:latin typeface="メイリオ" panose="020B0604030504040204" pitchFamily="50" charset="-128"/>
                <a:ea typeface="メイリオ" panose="020B0604030504040204" pitchFamily="50" charset="-128"/>
              </a:rPr>
              <a:t>テスト項目</a:t>
            </a:r>
            <a:r>
              <a:rPr lang="en-US" altLang="ja-JP" dirty="0" smtClean="0">
                <a:solidFill>
                  <a:schemeClr val="tx1"/>
                </a:solidFill>
                <a:latin typeface="メイリオ" panose="020B0604030504040204" pitchFamily="50" charset="-128"/>
                <a:ea typeface="メイリオ" panose="020B0604030504040204" pitchFamily="50" charset="-128"/>
              </a:rPr>
              <a:t>)</a:t>
            </a:r>
          </a:p>
          <a:p>
            <a:pPr marL="742950" lvl="1"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テストスイート</a:t>
            </a:r>
            <a:r>
              <a:rPr lang="en-US" altLang="ja-JP" dirty="0" smtClean="0">
                <a:solidFill>
                  <a:schemeClr val="tx1"/>
                </a:solidFill>
                <a:latin typeface="メイリオ" panose="020B0604030504040204" pitchFamily="50" charset="-128"/>
                <a:ea typeface="メイリオ" panose="020B0604030504040204" pitchFamily="50" charset="-128"/>
              </a:rPr>
              <a:t>(</a:t>
            </a:r>
            <a:r>
              <a:rPr lang="ja-JP" altLang="en-US" dirty="0" smtClean="0">
                <a:solidFill>
                  <a:schemeClr val="tx1"/>
                </a:solidFill>
                <a:latin typeface="メイリオ" panose="020B0604030504040204" pitchFamily="50" charset="-128"/>
                <a:ea typeface="メイリオ" panose="020B0604030504040204" pitchFamily="50" charset="-128"/>
              </a:rPr>
              <a:t>テストケースのまとまり</a:t>
            </a:r>
            <a:r>
              <a:rPr lang="en-US" altLang="ja-JP" dirty="0" smtClean="0">
                <a:solidFill>
                  <a:schemeClr val="tx1"/>
                </a:solidFill>
                <a:latin typeface="メイリオ" panose="020B0604030504040204" pitchFamily="50" charset="-128"/>
                <a:ea typeface="メイリオ" panose="020B0604030504040204" pitchFamily="50" charset="-128"/>
              </a:rPr>
              <a:t>)</a:t>
            </a: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Tree>
    <p:extLst>
      <p:ext uri="{BB962C8B-B14F-4D97-AF65-F5344CB8AC3E}">
        <p14:creationId xmlns:p14="http://schemas.microsoft.com/office/powerpoint/2010/main" val="2008733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ソフトウェアテスト</a:t>
            </a:r>
            <a:endParaRPr kumimoji="1" lang="ja-JP" altLang="en-US" dirty="0"/>
          </a:p>
        </p:txBody>
      </p:sp>
      <p:sp>
        <p:nvSpPr>
          <p:cNvPr id="3" name="コンテンツ プレースホルダー 2"/>
          <p:cNvSpPr>
            <a:spLocks noGrp="1"/>
          </p:cNvSpPr>
          <p:nvPr>
            <p:ph idx="1"/>
          </p:nvPr>
        </p:nvSpPr>
        <p:spPr>
          <a:xfrm>
            <a:off x="838200" y="1825625"/>
            <a:ext cx="10515600" cy="788366"/>
          </a:xfrm>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31</a:t>
            </a:fld>
            <a:endParaRPr lang="ja-JP" altLang="en-US" dirty="0"/>
          </a:p>
        </p:txBody>
      </p:sp>
      <p:sp>
        <p:nvSpPr>
          <p:cNvPr id="5" name="正方形/長方形 4"/>
          <p:cNvSpPr/>
          <p:nvPr/>
        </p:nvSpPr>
        <p:spPr>
          <a:xfrm>
            <a:off x="3809690" y="4688477"/>
            <a:ext cx="4429958" cy="1943435"/>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p:nvSpPr>
        <p:spPr>
          <a:xfrm>
            <a:off x="1325147" y="2347200"/>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dirty="0" smtClean="0">
                <a:latin typeface="メイリオ" panose="020B0604030504040204" pitchFamily="50" charset="-128"/>
                <a:ea typeface="メイリオ" panose="020B0604030504040204" pitchFamily="50" charset="-128"/>
              </a:rPr>
              <a:t>要求定義</a:t>
            </a:r>
            <a:endParaRPr kumimoji="1" lang="ja-JP" altLang="en-US" sz="2400" dirty="0">
              <a:latin typeface="メイリオ" panose="020B0604030504040204" pitchFamily="50" charset="-128"/>
              <a:ea typeface="メイリオ" panose="020B0604030504040204" pitchFamily="50" charset="-128"/>
            </a:endParaRPr>
          </a:p>
        </p:txBody>
      </p:sp>
      <p:sp>
        <p:nvSpPr>
          <p:cNvPr id="8" name="曲折矢印 7"/>
          <p:cNvSpPr/>
          <p:nvPr/>
        </p:nvSpPr>
        <p:spPr>
          <a:xfrm rot="5400000">
            <a:off x="3177958" y="2459333"/>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9" name="角丸四角形 8"/>
          <p:cNvSpPr/>
          <p:nvPr/>
        </p:nvSpPr>
        <p:spPr>
          <a:xfrm>
            <a:off x="2011376" y="2948844"/>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基本</a:t>
            </a:r>
            <a:r>
              <a:rPr lang="ja-JP" altLang="en-US" sz="2400" dirty="0">
                <a:latin typeface="メイリオ" panose="020B0604030504040204" pitchFamily="50" charset="-128"/>
                <a:ea typeface="メイリオ" panose="020B0604030504040204" pitchFamily="50" charset="-128"/>
              </a:rPr>
              <a:t>設計</a:t>
            </a:r>
          </a:p>
        </p:txBody>
      </p:sp>
      <p:sp>
        <p:nvSpPr>
          <p:cNvPr id="10" name="曲折矢印 9"/>
          <p:cNvSpPr/>
          <p:nvPr/>
        </p:nvSpPr>
        <p:spPr>
          <a:xfrm rot="5400000">
            <a:off x="3864187" y="3060977"/>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1" name="角丸四角形 10"/>
          <p:cNvSpPr/>
          <p:nvPr/>
        </p:nvSpPr>
        <p:spPr>
          <a:xfrm>
            <a:off x="2671597" y="3555256"/>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詳細設計</a:t>
            </a:r>
            <a:endParaRPr lang="ja-JP" altLang="en-US" sz="2400" dirty="0">
              <a:latin typeface="メイリオ" panose="020B0604030504040204" pitchFamily="50" charset="-128"/>
              <a:ea typeface="メイリオ" panose="020B0604030504040204" pitchFamily="50" charset="-128"/>
            </a:endParaRPr>
          </a:p>
        </p:txBody>
      </p:sp>
      <p:sp>
        <p:nvSpPr>
          <p:cNvPr id="12" name="曲折矢印 11"/>
          <p:cNvSpPr/>
          <p:nvPr/>
        </p:nvSpPr>
        <p:spPr>
          <a:xfrm rot="5400000">
            <a:off x="4524408" y="3667389"/>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3" name="角丸四角形 12"/>
          <p:cNvSpPr/>
          <p:nvPr/>
        </p:nvSpPr>
        <p:spPr>
          <a:xfrm>
            <a:off x="3357826" y="4156900"/>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latin typeface="メイリオ" panose="020B0604030504040204" pitchFamily="50" charset="-128"/>
                <a:ea typeface="メイリオ" panose="020B0604030504040204" pitchFamily="50" charset="-128"/>
              </a:rPr>
              <a:t>実装・開発</a:t>
            </a:r>
          </a:p>
        </p:txBody>
      </p:sp>
      <p:sp>
        <p:nvSpPr>
          <p:cNvPr id="14" name="曲折矢印 13"/>
          <p:cNvSpPr/>
          <p:nvPr/>
        </p:nvSpPr>
        <p:spPr>
          <a:xfrm rot="5400000">
            <a:off x="5210637" y="4269033"/>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5" name="角丸四角形 14"/>
          <p:cNvSpPr/>
          <p:nvPr/>
        </p:nvSpPr>
        <p:spPr>
          <a:xfrm>
            <a:off x="4012673" y="4757623"/>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単体</a:t>
            </a:r>
            <a:r>
              <a:rPr lang="ja-JP" altLang="en-US" sz="2400" dirty="0">
                <a:latin typeface="メイリオ" panose="020B0604030504040204" pitchFamily="50" charset="-128"/>
                <a:ea typeface="メイリオ" panose="020B0604030504040204" pitchFamily="50" charset="-128"/>
              </a:rPr>
              <a:t>テスト</a:t>
            </a:r>
            <a:endParaRPr kumimoji="1" lang="ja-JP" altLang="en-US" sz="2400" dirty="0">
              <a:latin typeface="メイリオ" panose="020B0604030504040204" pitchFamily="50" charset="-128"/>
              <a:ea typeface="メイリオ" panose="020B0604030504040204" pitchFamily="50" charset="-128"/>
            </a:endParaRPr>
          </a:p>
        </p:txBody>
      </p:sp>
      <p:sp>
        <p:nvSpPr>
          <p:cNvPr id="16" name="曲折矢印 15"/>
          <p:cNvSpPr/>
          <p:nvPr/>
        </p:nvSpPr>
        <p:spPr>
          <a:xfrm rot="5400000">
            <a:off x="5865484" y="4869756"/>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7" name="角丸四角形 16"/>
          <p:cNvSpPr/>
          <p:nvPr/>
        </p:nvSpPr>
        <p:spPr>
          <a:xfrm>
            <a:off x="4672894" y="5364035"/>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latin typeface="メイリオ" panose="020B0604030504040204" pitchFamily="50" charset="-128"/>
                <a:ea typeface="メイリオ" panose="020B0604030504040204" pitchFamily="50" charset="-128"/>
              </a:rPr>
              <a:t>結合テスト</a:t>
            </a:r>
          </a:p>
        </p:txBody>
      </p:sp>
      <p:sp>
        <p:nvSpPr>
          <p:cNvPr id="18" name="曲折矢印 17"/>
          <p:cNvSpPr/>
          <p:nvPr/>
        </p:nvSpPr>
        <p:spPr>
          <a:xfrm rot="5400000">
            <a:off x="6525705" y="5476168"/>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9" name="角丸四角形 18"/>
          <p:cNvSpPr/>
          <p:nvPr/>
        </p:nvSpPr>
        <p:spPr>
          <a:xfrm>
            <a:off x="5156140" y="5970447"/>
            <a:ext cx="2438397"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システム</a:t>
            </a:r>
            <a:r>
              <a:rPr lang="ja-JP" altLang="en-US" sz="2400" dirty="0">
                <a:latin typeface="メイリオ" panose="020B0604030504040204" pitchFamily="50" charset="-128"/>
                <a:ea typeface="メイリオ" panose="020B0604030504040204" pitchFamily="50" charset="-128"/>
              </a:rPr>
              <a:t>テスト</a:t>
            </a:r>
          </a:p>
        </p:txBody>
      </p:sp>
      <p:sp>
        <p:nvSpPr>
          <p:cNvPr id="20" name="角丸四角形吹き出し 19"/>
          <p:cNvSpPr/>
          <p:nvPr/>
        </p:nvSpPr>
        <p:spPr>
          <a:xfrm>
            <a:off x="6221895" y="3155730"/>
            <a:ext cx="5277679" cy="1302026"/>
          </a:xfrm>
          <a:prstGeom prst="wedgeRoundRectCallout">
            <a:avLst>
              <a:gd name="adj1" fmla="val -47875"/>
              <a:gd name="adj2" fmla="val 9303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200" dirty="0">
                <a:latin typeface="メイリオ" panose="020B0604030504040204" pitchFamily="50" charset="-128"/>
                <a:ea typeface="メイリオ" panose="020B0604030504040204" pitchFamily="50" charset="-128"/>
              </a:rPr>
              <a:t>ソフトウェアのテスト工程</a:t>
            </a:r>
            <a:endParaRPr lang="en-US" altLang="ja-JP" sz="22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2200" dirty="0">
                <a:latin typeface="メイリオ" panose="020B0604030504040204" pitchFamily="50" charset="-128"/>
                <a:ea typeface="メイリオ" panose="020B0604030504040204" pitchFamily="50" charset="-128"/>
              </a:rPr>
              <a:t>ソフトウェアの品質を確かめる工程</a:t>
            </a:r>
            <a:endParaRPr lang="en-US" altLang="ja-JP" sz="22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2200" dirty="0">
                <a:latin typeface="メイリオ" panose="020B0604030504040204" pitchFamily="50" charset="-128"/>
                <a:ea typeface="メイリオ" panose="020B0604030504040204" pitchFamily="50" charset="-128"/>
              </a:rPr>
              <a:t>開発全体の</a:t>
            </a:r>
            <a:r>
              <a:rPr lang="en-US" altLang="ja-JP" sz="2200" dirty="0">
                <a:latin typeface="メイリオ" panose="020B0604030504040204" pitchFamily="50" charset="-128"/>
                <a:ea typeface="メイリオ" panose="020B0604030504040204" pitchFamily="50" charset="-128"/>
              </a:rPr>
              <a:t>46%</a:t>
            </a:r>
            <a:r>
              <a:rPr lang="ja-JP" altLang="en-US" sz="2200" dirty="0">
                <a:latin typeface="メイリオ" panose="020B0604030504040204" pitchFamily="50" charset="-128"/>
                <a:ea typeface="メイリオ" panose="020B0604030504040204" pitchFamily="50" charset="-128"/>
              </a:rPr>
              <a:t>の費用を</a:t>
            </a:r>
            <a:r>
              <a:rPr lang="ja-JP" altLang="en-US" sz="2200" dirty="0" smtClean="0">
                <a:latin typeface="メイリオ" panose="020B0604030504040204" pitchFamily="50" charset="-128"/>
                <a:ea typeface="メイリオ" panose="020B0604030504040204" pitchFamily="50" charset="-128"/>
              </a:rPr>
              <a:t>占める</a:t>
            </a:r>
            <a:endParaRPr lang="ja-JP" altLang="en-US" sz="2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84773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32</a:t>
            </a:fld>
            <a:endParaRPr lang="ja-JP" altLang="en-US" dirty="0"/>
          </a:p>
        </p:txBody>
      </p:sp>
    </p:spTree>
    <p:extLst>
      <p:ext uri="{BB962C8B-B14F-4D97-AF65-F5344CB8AC3E}">
        <p14:creationId xmlns:p14="http://schemas.microsoft.com/office/powerpoint/2010/main" val="4062899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33</a:t>
            </a:fld>
            <a:endParaRPr lang="ja-JP" altLang="en-US" dirty="0"/>
          </a:p>
        </p:txBody>
      </p:sp>
    </p:spTree>
    <p:extLst>
      <p:ext uri="{BB962C8B-B14F-4D97-AF65-F5344CB8AC3E}">
        <p14:creationId xmlns:p14="http://schemas.microsoft.com/office/powerpoint/2010/main" val="745153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199" y="169231"/>
            <a:ext cx="10515600" cy="1325563"/>
          </a:xfrm>
        </p:spPr>
        <p:txBody>
          <a:bodyPr/>
          <a:lstStyle/>
          <a:p>
            <a:r>
              <a:rPr lang="ja-JP" altLang="en-US" dirty="0" smtClean="0"/>
              <a:t>自動生成ツールにおける課題</a:t>
            </a:r>
            <a:endParaRPr kumimoji="1" lang="ja-JP" altLang="en-US" dirty="0"/>
          </a:p>
        </p:txBody>
      </p:sp>
      <p:sp>
        <p:nvSpPr>
          <p:cNvPr id="3" name="コンテンツ プレースホルダー 2"/>
          <p:cNvSpPr>
            <a:spLocks noGrp="1"/>
          </p:cNvSpPr>
          <p:nvPr>
            <p:ph idx="1"/>
          </p:nvPr>
        </p:nvSpPr>
        <p:spPr>
          <a:xfrm>
            <a:off x="913333" y="1511266"/>
            <a:ext cx="10601150" cy="2323764"/>
          </a:xfrm>
        </p:spPr>
        <p:txBody>
          <a:bodyPr>
            <a:normAutofit/>
          </a:bodyPr>
          <a:lstStyle/>
          <a:p>
            <a:pPr>
              <a:buClr>
                <a:schemeClr val="tx2"/>
              </a:buClr>
              <a:buFont typeface="Wingdings" panose="05000000000000000000" pitchFamily="2" charset="2"/>
              <a:buChar char="l"/>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buClr>
                <a:schemeClr val="tx2"/>
              </a:buClr>
              <a:buFont typeface="Wingdings" panose="05000000000000000000" pitchFamily="2" charset="2"/>
              <a:buChar char="l"/>
            </a:pPr>
            <a:endParaRPr lang="en-US" altLang="ja-JP" sz="300" dirty="0"/>
          </a:p>
          <a:p>
            <a:pPr lvl="1">
              <a:buClr>
                <a:schemeClr val="tx2"/>
              </a:buClr>
              <a:buFont typeface="Wingdings" panose="05000000000000000000" pitchFamily="2" charset="2"/>
              <a:buChar char="l"/>
            </a:pPr>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buClr>
                <a:schemeClr val="tx2"/>
              </a:buClr>
              <a:buFont typeface="Wingdings" panose="05000000000000000000" pitchFamily="2" charset="2"/>
              <a:buChar char="l"/>
            </a:pPr>
            <a:endParaRPr lang="en-US" altLang="ja-JP" sz="600" dirty="0"/>
          </a:p>
          <a:p>
            <a:pPr lvl="1">
              <a:buClr>
                <a:schemeClr val="tx2"/>
              </a:buClr>
              <a:buFont typeface="Wingdings" panose="05000000000000000000" pitchFamily="2" charset="2"/>
              <a:buChar char="l"/>
            </a:pPr>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4"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in </a:t>
            </a:r>
            <a:r>
              <a:rPr lang="en-US" altLang="ja-JP" sz="1200" dirty="0" err="1">
                <a:solidFill>
                  <a:schemeClr val="tx2"/>
                </a:solidFill>
              </a:rPr>
              <a:t>uence</a:t>
            </a:r>
            <a:r>
              <a:rPr lang="en-US" altLang="ja-JP" sz="1200" dirty="0">
                <a:solidFill>
                  <a:schemeClr val="tx2"/>
                </a:solidFill>
              </a:rPr>
              <a:t> software maintenance?  </a:t>
            </a:r>
            <a:r>
              <a:rPr lang="en-US" altLang="ja-JP" sz="1200" dirty="0" err="1">
                <a:solidFill>
                  <a:schemeClr val="tx2"/>
                </a:solidFill>
              </a:rPr>
              <a:t>InProceedings</a:t>
            </a:r>
            <a:r>
              <a:rPr lang="en-US" altLang="ja-JP" sz="1200" dirty="0">
                <a:solidFill>
                  <a:schemeClr val="tx2"/>
                </a:solidFill>
              </a:rPr>
              <a:t> of the International Conference on Software Testing, </a:t>
            </a:r>
            <a:r>
              <a:rPr lang="en-US" altLang="ja-JP" sz="1200" dirty="0" err="1">
                <a:solidFill>
                  <a:schemeClr val="tx2"/>
                </a:solidFill>
              </a:rPr>
              <a:t>Veri</a:t>
            </a:r>
            <a:r>
              <a:rPr lang="en-US" altLang="ja-JP" sz="1200" dirty="0">
                <a:solidFill>
                  <a:schemeClr val="tx2"/>
                </a:solidFill>
              </a:rPr>
              <a:t> </a:t>
            </a:r>
            <a:r>
              <a:rPr lang="en-US" altLang="ja-JP" sz="1200" dirty="0" err="1">
                <a:solidFill>
                  <a:schemeClr val="tx2"/>
                </a:solidFill>
              </a:rPr>
              <a:t>cationand</a:t>
            </a:r>
            <a:r>
              <a:rPr lang="en-US" altLang="ja-JP" sz="1200" dirty="0">
                <a:solidFill>
                  <a:schemeClr val="tx2"/>
                </a:solidFill>
              </a:rPr>
              <a:t> Validation (ICST), pages </a:t>
            </a:r>
            <a:r>
              <a:rPr lang="en-US" altLang="ja-JP" sz="1200" dirty="0" smtClean="0">
                <a:solidFill>
                  <a:schemeClr val="tx2"/>
                </a:solidFill>
              </a:rPr>
              <a:t>250-261</a:t>
            </a:r>
            <a:r>
              <a:rPr lang="en-US" altLang="ja-JP" sz="1200" dirty="0">
                <a:solidFill>
                  <a:schemeClr val="tx2"/>
                </a:solidFill>
              </a:rPr>
              <a:t>, 2018.</a:t>
            </a:r>
          </a:p>
        </p:txBody>
      </p:sp>
      <p:sp>
        <p:nvSpPr>
          <p:cNvPr id="5" name="スライド番号プレースホルダー 4"/>
          <p:cNvSpPr>
            <a:spLocks noGrp="1"/>
          </p:cNvSpPr>
          <p:nvPr>
            <p:ph type="sldNum" sz="quarter" idx="12"/>
          </p:nvPr>
        </p:nvSpPr>
        <p:spPr/>
        <p:txBody>
          <a:bodyPr/>
          <a:lstStyle/>
          <a:p>
            <a:fld id="{BA258462-179E-4B38-91EE-44DE7242CE39}" type="slidenum">
              <a:rPr kumimoji="1" lang="ja-JP" altLang="en-US" smtClean="0"/>
              <a:t>4</a:t>
            </a:fld>
            <a:endParaRPr kumimoji="1" lang="ja-JP" altLang="en-US" dirty="0"/>
          </a:p>
        </p:txBody>
      </p:sp>
      <p:sp>
        <p:nvSpPr>
          <p:cNvPr id="7" name="フローチャート: 組合せ 6"/>
          <p:cNvSpPr/>
          <p:nvPr/>
        </p:nvSpPr>
        <p:spPr>
          <a:xfrm>
            <a:off x="4606784" y="3602376"/>
            <a:ext cx="2978428" cy="465307"/>
          </a:xfrm>
          <a:prstGeom prst="flowChartMerge">
            <a:avLst/>
          </a:prstGeom>
          <a:solidFill>
            <a:schemeClr val="accent1">
              <a:lumMod val="60000"/>
              <a:lumOff val="40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dirty="0"/>
          </a:p>
        </p:txBody>
      </p:sp>
      <p:sp>
        <p:nvSpPr>
          <p:cNvPr id="9" name="フローチャート: 代替処理 8"/>
          <p:cNvSpPr/>
          <p:nvPr/>
        </p:nvSpPr>
        <p:spPr>
          <a:xfrm>
            <a:off x="1395411" y="4332124"/>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テスト失敗の原因がテストコードの問題なのか，テスト対象のコードによるものなのか判断が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07032396"/>
      </p:ext>
    </p:extLst>
  </p:cSld>
  <p:clrMapOvr>
    <a:masterClrMapping/>
  </p:clrMapOvr>
  <mc:AlternateContent xmlns:mc="http://schemas.openxmlformats.org/markup-compatibility/2006" xmlns:p14="http://schemas.microsoft.com/office/powerpoint/2010/main">
    <mc:Choice Requires="p14">
      <p:transition spd="slow" p14:dur="2000" advTm="17697"/>
    </mc:Choice>
    <mc:Fallback xmlns="">
      <p:transition spd="slow" advTm="17697"/>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16035"/>
            <a:ext cx="10515600" cy="1325563"/>
          </a:xfrm>
        </p:spPr>
        <p:txBody>
          <a:bodyPr/>
          <a:lstStyle/>
          <a:p>
            <a:r>
              <a:rPr lang="ja-JP" altLang="en-US" dirty="0" smtClean="0"/>
              <a:t>テスト</a:t>
            </a:r>
            <a:r>
              <a:rPr lang="ja-JP" altLang="en-US" dirty="0"/>
              <a:t>スメル</a:t>
            </a:r>
            <a:endParaRPr kumimoji="1" lang="ja-JP" altLang="en-US" dirty="0"/>
          </a:p>
        </p:txBody>
      </p:sp>
      <p:sp>
        <p:nvSpPr>
          <p:cNvPr id="3" name="コンテンツ プレースホルダー 2"/>
          <p:cNvSpPr>
            <a:spLocks noGrp="1"/>
          </p:cNvSpPr>
          <p:nvPr>
            <p:ph idx="1"/>
          </p:nvPr>
        </p:nvSpPr>
        <p:spPr>
          <a:xfrm>
            <a:off x="838200" y="1266658"/>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5</a:t>
            </a:fld>
            <a:endParaRPr lang="ja-JP" altLang="en-US" dirty="0"/>
          </a:p>
        </p:txBody>
      </p:sp>
      <p:sp>
        <p:nvSpPr>
          <p:cNvPr id="6" name="Rectangle 4"/>
          <p:cNvSpPr>
            <a:spLocks noChangeArrowheads="1"/>
          </p:cNvSpPr>
          <p:nvPr/>
        </p:nvSpPr>
        <p:spPr bwMode="auto">
          <a:xfrm>
            <a:off x="1449120" y="6308079"/>
            <a:ext cx="9293759"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K</a:t>
            </a:r>
            <a:r>
              <a:rPr lang="en-US" altLang="ja-JP" sz="1200" dirty="0">
                <a:solidFill>
                  <a:schemeClr val="tx2"/>
                </a:solidFill>
              </a:rPr>
              <a:t>. L. Beck. Test Driven Development: By Example. Addison-Wesley, 2002</a:t>
            </a:r>
            <a:r>
              <a:rPr lang="en-US" altLang="ja-JP" sz="1200" dirty="0" smtClean="0">
                <a:solidFill>
                  <a:schemeClr val="tx2"/>
                </a:solidFill>
              </a:rPr>
              <a:t>.</a:t>
            </a:r>
          </a:p>
          <a:p>
            <a:pPr>
              <a:defRPr/>
            </a:pPr>
            <a:r>
              <a:rPr lang="en-US" altLang="ja-JP" sz="1200" dirty="0" smtClean="0">
                <a:solidFill>
                  <a:schemeClr val="tx2"/>
                </a:solidFill>
              </a:rPr>
              <a:t>[4] A</a:t>
            </a:r>
            <a:r>
              <a:rPr lang="en-US" altLang="ja-JP" sz="1200" dirty="0">
                <a:solidFill>
                  <a:schemeClr val="tx2"/>
                </a:solidFill>
              </a:rPr>
              <a:t>. </a:t>
            </a:r>
            <a:r>
              <a:rPr lang="en-US" altLang="ja-JP" sz="1200" dirty="0" err="1">
                <a:solidFill>
                  <a:schemeClr val="tx2"/>
                </a:solidFill>
              </a:rPr>
              <a:t>Deursen</a:t>
            </a:r>
            <a:r>
              <a:rPr lang="en-US" altLang="ja-JP" sz="1200" dirty="0">
                <a:solidFill>
                  <a:schemeClr val="tx2"/>
                </a:solidFill>
              </a:rPr>
              <a:t>, L. M. F. </a:t>
            </a:r>
            <a:r>
              <a:rPr lang="en-US" altLang="ja-JP" sz="1200" dirty="0" err="1">
                <a:solidFill>
                  <a:schemeClr val="tx2"/>
                </a:solidFill>
              </a:rPr>
              <a:t>Moonen</a:t>
            </a:r>
            <a:r>
              <a:rPr lang="en-US" altLang="ja-JP" sz="1200" dirty="0">
                <a:solidFill>
                  <a:schemeClr val="tx2"/>
                </a:solidFill>
              </a:rPr>
              <a:t>, A. Bergh, and G. </a:t>
            </a:r>
            <a:r>
              <a:rPr lang="en-US" altLang="ja-JP" sz="1200" dirty="0" err="1">
                <a:solidFill>
                  <a:schemeClr val="tx2"/>
                </a:solidFill>
              </a:rPr>
              <a:t>Kok</a:t>
            </a:r>
            <a:r>
              <a:rPr lang="en-US" altLang="ja-JP" sz="1200" dirty="0">
                <a:solidFill>
                  <a:schemeClr val="tx2"/>
                </a:solidFill>
              </a:rPr>
              <a:t>. Refactoring test code. Technical report, 2001.</a:t>
            </a:r>
          </a:p>
        </p:txBody>
      </p:sp>
      <p:pic>
        <p:nvPicPr>
          <p:cNvPr id="12" name="図 11"/>
          <p:cNvPicPr>
            <a:picLocks noChangeAspect="1"/>
          </p:cNvPicPr>
          <p:nvPr/>
        </p:nvPicPr>
        <p:blipFill rotWithShape="1">
          <a:blip r:embed="rId2"/>
          <a:srcRect l="53178" t="10202" r="37830" b="82938"/>
          <a:stretch/>
        </p:blipFill>
        <p:spPr>
          <a:xfrm>
            <a:off x="2908809" y="3201297"/>
            <a:ext cx="6297510" cy="2603543"/>
          </a:xfrm>
          <a:prstGeom prst="rect">
            <a:avLst/>
          </a:prstGeom>
        </p:spPr>
      </p:pic>
      <p:sp>
        <p:nvSpPr>
          <p:cNvPr id="10" name="角丸四角形吹き出し 9"/>
          <p:cNvSpPr/>
          <p:nvPr/>
        </p:nvSpPr>
        <p:spPr>
          <a:xfrm>
            <a:off x="8422029" y="2624833"/>
            <a:ext cx="3027849" cy="690095"/>
          </a:xfrm>
          <a:prstGeom prst="wedgeRoundRectCallout">
            <a:avLst>
              <a:gd name="adj1" fmla="val -86899"/>
              <a:gd name="adj2" fmla="val 4980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976495" y="2624833"/>
            <a:ext cx="2556013" cy="652249"/>
          </a:xfrm>
          <a:prstGeom prst="wedgeRoundRectCallout">
            <a:avLst>
              <a:gd name="adj1" fmla="val 97091"/>
              <a:gd name="adj2" fmla="val 5460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3107713" y="4724426"/>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1" name="角丸四角形吹き出し 10"/>
          <p:cNvSpPr/>
          <p:nvPr/>
        </p:nvSpPr>
        <p:spPr>
          <a:xfrm>
            <a:off x="8486882" y="5473275"/>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0382" y="2513038"/>
            <a:ext cx="445604" cy="445604"/>
          </a:xfrm>
          <a:prstGeom prst="rect">
            <a:avLst/>
          </a:prstGeom>
        </p:spPr>
      </p:pic>
      <p:pic>
        <p:nvPicPr>
          <p:cNvPr id="15" name="図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8087" y="2513038"/>
            <a:ext cx="445604" cy="445604"/>
          </a:xfrm>
          <a:prstGeom prst="rect">
            <a:avLst/>
          </a:prstGeom>
        </p:spPr>
      </p:pic>
      <p:pic>
        <p:nvPicPr>
          <p:cNvPr id="16" name="図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7663" y="5394963"/>
            <a:ext cx="445604" cy="445604"/>
          </a:xfrm>
          <a:prstGeom prst="rect">
            <a:avLst/>
          </a:prstGeom>
        </p:spPr>
      </p:pic>
    </p:spTree>
    <p:extLst>
      <p:ext uri="{BB962C8B-B14F-4D97-AF65-F5344CB8AC3E}">
        <p14:creationId xmlns:p14="http://schemas.microsoft.com/office/powerpoint/2010/main" val="2170343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45808" y="167300"/>
            <a:ext cx="10515600" cy="1325563"/>
          </a:xfrm>
        </p:spPr>
        <p:txBody>
          <a:bodyPr/>
          <a:lstStyle/>
          <a:p>
            <a:r>
              <a:rPr kumimoji="1" lang="ja-JP" altLang="en-US" dirty="0" smtClean="0"/>
              <a:t>研究目的とアイディア</a:t>
            </a:r>
            <a:endParaRPr kumimoji="1" lang="ja-JP" altLang="en-US" dirty="0"/>
          </a:p>
        </p:txBody>
      </p:sp>
      <p:sp>
        <p:nvSpPr>
          <p:cNvPr id="3" name="コンテンツ プレースホルダー 2"/>
          <p:cNvSpPr>
            <a:spLocks noGrp="1"/>
          </p:cNvSpPr>
          <p:nvPr>
            <p:ph idx="1"/>
          </p:nvPr>
        </p:nvSpPr>
        <p:spPr>
          <a:xfrm>
            <a:off x="945808" y="1337020"/>
            <a:ext cx="10757518" cy="2096538"/>
          </a:xfrm>
        </p:spPr>
        <p:txBody>
          <a:bodyPr>
            <a:normAutofit/>
          </a:bodyPr>
          <a:lstStyle/>
          <a:p>
            <a:pPr>
              <a:buClr>
                <a:schemeClr val="tx2"/>
              </a:buClr>
              <a:buFont typeface="Wingdings" panose="05000000000000000000" pitchFamily="2" charset="2"/>
              <a:buChar char="l"/>
            </a:pPr>
            <a:r>
              <a:rPr kumimoji="1" lang="ja-JP" altLang="en-US" sz="3000" dirty="0" smtClean="0"/>
              <a:t>目的</a:t>
            </a:r>
            <a:r>
              <a:rPr kumimoji="1" lang="en-US" altLang="ja-JP" sz="3000" dirty="0" smtClean="0"/>
              <a:t>: </a:t>
            </a:r>
            <a:r>
              <a:rPr lang="ja-JP" altLang="en-US" sz="3000" dirty="0" smtClean="0"/>
              <a:t>既存の高品質のテストを推薦することで開発者を支援</a:t>
            </a:r>
            <a:endParaRPr kumimoji="1" lang="en-US" altLang="ja-JP" sz="100" dirty="0" smtClean="0"/>
          </a:p>
          <a:p>
            <a:pPr lvl="1">
              <a:buClr>
                <a:schemeClr val="tx2"/>
              </a:buClr>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Clr>
                <a:schemeClr val="tx2"/>
              </a:buClr>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buFont typeface="Wingdings" panose="05000000000000000000" pitchFamily="2" charset="2"/>
              <a:buChar char="l"/>
            </a:pPr>
            <a:endParaRPr kumimoji="1" lang="en-US" altLang="ja-JP" sz="500" dirty="0" smtClean="0"/>
          </a:p>
          <a:p>
            <a:pPr>
              <a:buClr>
                <a:schemeClr val="tx2"/>
              </a:buClr>
              <a:buFont typeface="Wingdings" panose="05000000000000000000" pitchFamily="2" charset="2"/>
              <a:buChar char="l"/>
            </a:pPr>
            <a:r>
              <a:rPr lang="ja-JP" altLang="en-US" sz="3000" dirty="0" smtClean="0"/>
              <a:t>アイディア</a:t>
            </a:r>
            <a:r>
              <a:rPr lang="en-US" altLang="ja-JP" sz="3000" dirty="0" smtClean="0"/>
              <a:t>: </a:t>
            </a:r>
            <a:r>
              <a:rPr lang="ja-JP" altLang="en-US" sz="3000" dirty="0" smtClean="0"/>
              <a:t>類似コード間でテストコードを再利用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6</a:t>
            </a:fld>
            <a:endParaRPr kumimoji="1" lang="ja-JP" altLang="en-US" dirty="0"/>
          </a:p>
        </p:txBody>
      </p:sp>
      <p:sp>
        <p:nvSpPr>
          <p:cNvPr id="20" name="フローチャート: 代替処理 19"/>
          <p:cNvSpPr/>
          <p:nvPr/>
        </p:nvSpPr>
        <p:spPr>
          <a:xfrm>
            <a:off x="3841666" y="5354805"/>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21" name="フローチャート: 代替処理 20"/>
          <p:cNvSpPr/>
          <p:nvPr/>
        </p:nvSpPr>
        <p:spPr>
          <a:xfrm>
            <a:off x="3841666" y="4028671"/>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22" name="正方形/長方形 21"/>
          <p:cNvSpPr/>
          <p:nvPr/>
        </p:nvSpPr>
        <p:spPr>
          <a:xfrm>
            <a:off x="4234230" y="5447782"/>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23" name="正方形/長方形 22"/>
          <p:cNvSpPr/>
          <p:nvPr/>
        </p:nvSpPr>
        <p:spPr>
          <a:xfrm>
            <a:off x="4234230" y="4116269"/>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24" name="正方形/長方形 23"/>
          <p:cNvSpPr/>
          <p:nvPr/>
        </p:nvSpPr>
        <p:spPr>
          <a:xfrm>
            <a:off x="7994014" y="5454802"/>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25" name="正方形/長方形 24"/>
          <p:cNvSpPr/>
          <p:nvPr/>
        </p:nvSpPr>
        <p:spPr>
          <a:xfrm>
            <a:off x="7994014" y="4112746"/>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26" name="直線矢印コネクタ 25"/>
          <p:cNvCxnSpPr/>
          <p:nvPr/>
        </p:nvCxnSpPr>
        <p:spPr>
          <a:xfrm flipH="1">
            <a:off x="5444144" y="5820096"/>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23" idx="3"/>
            <a:endCxn id="25" idx="1"/>
          </p:cNvCxnSpPr>
          <p:nvPr/>
        </p:nvCxnSpPr>
        <p:spPr>
          <a:xfrm flipV="1">
            <a:off x="5444144" y="4492349"/>
            <a:ext cx="2549870" cy="3523"/>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stCxn id="22" idx="0"/>
            <a:endCxn id="23" idx="2"/>
          </p:cNvCxnSpPr>
          <p:nvPr/>
        </p:nvCxnSpPr>
        <p:spPr>
          <a:xfrm flipV="1">
            <a:off x="4839187" y="4875474"/>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24" idx="0"/>
            <a:endCxn id="25" idx="2"/>
          </p:cNvCxnSpPr>
          <p:nvPr/>
        </p:nvCxnSpPr>
        <p:spPr>
          <a:xfrm flipV="1">
            <a:off x="8542008" y="4871952"/>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3697152" y="3649403"/>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33" name="テキスト ボックス 32"/>
          <p:cNvSpPr txBox="1"/>
          <p:nvPr/>
        </p:nvSpPr>
        <p:spPr>
          <a:xfrm>
            <a:off x="5810269" y="4557396"/>
            <a:ext cx="2061014"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類似コードペア</a:t>
            </a:r>
            <a:endParaRPr kumimoji="1" lang="ja-JP" altLang="en-US" sz="2000" dirty="0">
              <a:latin typeface="メイリオ" panose="020B0604030504040204" pitchFamily="50" charset="-128"/>
              <a:ea typeface="メイリオ" panose="020B0604030504040204" pitchFamily="50" charset="-128"/>
            </a:endParaRPr>
          </a:p>
        </p:txBody>
      </p:sp>
      <p:sp>
        <p:nvSpPr>
          <p:cNvPr id="34" name="テキスト ボックス 33"/>
          <p:cNvSpPr txBox="1"/>
          <p:nvPr/>
        </p:nvSpPr>
        <p:spPr>
          <a:xfrm>
            <a:off x="1857283" y="5637274"/>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35" name="テキスト ボックス 34"/>
          <p:cNvSpPr txBox="1"/>
          <p:nvPr/>
        </p:nvSpPr>
        <p:spPr>
          <a:xfrm>
            <a:off x="1237880" y="4326563"/>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36" name="正方形/長方形 35"/>
          <p:cNvSpPr/>
          <p:nvPr/>
        </p:nvSpPr>
        <p:spPr>
          <a:xfrm>
            <a:off x="5771543" y="5868107"/>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32" name="テキスト ボックス 31"/>
          <p:cNvSpPr txBox="1"/>
          <p:nvPr/>
        </p:nvSpPr>
        <p:spPr>
          <a:xfrm>
            <a:off x="7399973" y="3646630"/>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15077018"/>
      </p:ext>
    </p:extLst>
  </p:cSld>
  <p:clrMapOvr>
    <a:masterClrMapping/>
  </p:clrMapOvr>
  <mc:AlternateContent xmlns:mc="http://schemas.openxmlformats.org/markup-compatibility/2006" xmlns:p14="http://schemas.microsoft.com/office/powerpoint/2010/main">
    <mc:Choice Requires="p14">
      <p:transition spd="slow" p14:dur="2000" advTm="320"/>
    </mc:Choice>
    <mc:Fallback xmlns="">
      <p:transition spd="slow" advTm="32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59029"/>
            <a:ext cx="10515600" cy="1325563"/>
          </a:xfrm>
        </p:spPr>
        <p:txBody>
          <a:bodyPr/>
          <a:lstStyle/>
          <a:p>
            <a:r>
              <a:rPr lang="ja-JP" altLang="en-US" dirty="0" smtClean="0"/>
              <a:t>提案</a:t>
            </a:r>
            <a:r>
              <a:rPr lang="ja-JP" altLang="en-US" dirty="0"/>
              <a:t>ツール</a:t>
            </a:r>
            <a:r>
              <a:rPr kumimoji="1" lang="ja-JP" altLang="en-US" dirty="0" smtClean="0"/>
              <a:t>の概要</a:t>
            </a:r>
            <a:endParaRPr kumimoji="1" lang="ja-JP" altLang="en-US" dirty="0"/>
          </a:p>
        </p:txBody>
      </p:sp>
      <p:sp>
        <p:nvSpPr>
          <p:cNvPr id="69" name="スライド番号プレースホルダー 68"/>
          <p:cNvSpPr>
            <a:spLocks noGrp="1"/>
          </p:cNvSpPr>
          <p:nvPr>
            <p:ph type="sldNum" sz="quarter" idx="12"/>
          </p:nvPr>
        </p:nvSpPr>
        <p:spPr/>
        <p:txBody>
          <a:bodyPr/>
          <a:lstStyle/>
          <a:p>
            <a:fld id="{C10033A3-83AA-4A12-9CC9-27B1CF211109}" type="slidenum">
              <a:rPr lang="ja-JP" altLang="en-US" smtClean="0"/>
              <a:pPr/>
              <a:t>7</a:t>
            </a:fld>
            <a:endParaRPr lang="ja-JP" altLang="en-US" dirty="0"/>
          </a:p>
        </p:txBody>
      </p:sp>
      <p:pic>
        <p:nvPicPr>
          <p:cNvPr id="3" name="図 2"/>
          <p:cNvPicPr>
            <a:picLocks noChangeAspect="1"/>
          </p:cNvPicPr>
          <p:nvPr/>
        </p:nvPicPr>
        <p:blipFill>
          <a:blip r:embed="rId3"/>
          <a:stretch>
            <a:fillRect/>
          </a:stretch>
        </p:blipFill>
        <p:spPr>
          <a:xfrm>
            <a:off x="446259" y="1213742"/>
            <a:ext cx="11002791" cy="5564884"/>
          </a:xfrm>
          <a:prstGeom prst="rect">
            <a:avLst/>
          </a:prstGeom>
        </p:spPr>
      </p:pic>
    </p:spTree>
    <p:extLst>
      <p:ext uri="{BB962C8B-B14F-4D97-AF65-F5344CB8AC3E}">
        <p14:creationId xmlns:p14="http://schemas.microsoft.com/office/powerpoint/2010/main" val="21484612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Step1</a:t>
            </a:r>
            <a:r>
              <a:rPr kumimoji="1" lang="en-US" altLang="ja-JP" sz="4000" dirty="0" smtClean="0"/>
              <a:t>: </a:t>
            </a:r>
            <a:r>
              <a:rPr kumimoji="1" lang="ja-JP" altLang="en-US" sz="4000" dirty="0" smtClean="0"/>
              <a:t>類似コード片の検出</a:t>
            </a:r>
            <a:endParaRPr kumimoji="1" lang="ja-JP" altLang="en-US" sz="4000" dirty="0"/>
          </a:p>
        </p:txBody>
      </p:sp>
      <p:sp>
        <p:nvSpPr>
          <p:cNvPr id="3" name="コンテンツ プレースホルダー 2"/>
          <p:cNvSpPr>
            <a:spLocks noGrp="1"/>
          </p:cNvSpPr>
          <p:nvPr>
            <p:ph idx="1"/>
          </p:nvPr>
        </p:nvSpPr>
        <p:spPr>
          <a:xfrm>
            <a:off x="838200" y="1595438"/>
            <a:ext cx="10515600" cy="1222375"/>
          </a:xfrm>
        </p:spPr>
        <p:txBody>
          <a:bodyPr/>
          <a:lstStyle/>
          <a:p>
            <a:r>
              <a:rPr lang="ja-JP" altLang="en-US" dirty="0" smtClean="0"/>
              <a:t>類似コード検出ツール</a:t>
            </a:r>
            <a:r>
              <a:rPr lang="en-US" altLang="ja-JP" dirty="0" smtClean="0"/>
              <a:t>: NiCad[5]</a:t>
            </a:r>
          </a:p>
          <a:p>
            <a:pPr lvl="1"/>
            <a:r>
              <a:rPr lang="ja-JP" altLang="en-US" dirty="0"/>
              <a:t>ソースコードのレイアウトを変換させ，行単位でソースコードを比較する</a:t>
            </a:r>
            <a:r>
              <a:rPr lang="ja-JP" altLang="en-US" dirty="0" smtClean="0"/>
              <a:t>こと</a:t>
            </a:r>
            <a:r>
              <a:rPr lang="ja-JP" altLang="en-US" dirty="0"/>
              <a:t>で</a:t>
            </a:r>
            <a:r>
              <a:rPr lang="ja-JP" altLang="en-US" dirty="0" smtClean="0"/>
              <a:t>類似コード片を</a:t>
            </a:r>
            <a:r>
              <a:rPr lang="ja-JP" altLang="en-US" dirty="0"/>
              <a:t>検出</a:t>
            </a:r>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8</a:t>
            </a:fld>
            <a:endParaRPr lang="ja-JP" altLang="en-US" dirty="0"/>
          </a:p>
        </p:txBody>
      </p:sp>
      <p:sp>
        <p:nvSpPr>
          <p:cNvPr id="5" name="正方形/長方形 4"/>
          <p:cNvSpPr/>
          <p:nvPr/>
        </p:nvSpPr>
        <p:spPr>
          <a:xfrm>
            <a:off x="788504" y="3379361"/>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379361"/>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780038"/>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780038"/>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95567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749934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Step2</a:t>
            </a:r>
            <a:r>
              <a:rPr kumimoji="1" lang="en-US" altLang="ja-JP" sz="4000" dirty="0" smtClean="0"/>
              <a:t>: </a:t>
            </a:r>
            <a:r>
              <a:rPr kumimoji="1" lang="ja-JP" altLang="en-US" sz="4000" dirty="0" smtClean="0"/>
              <a:t>テストコードの検索</a:t>
            </a:r>
            <a:endParaRPr kumimoji="1" lang="ja-JP" altLang="en-US" sz="4000" dirty="0"/>
          </a:p>
        </p:txBody>
      </p:sp>
      <p:sp>
        <p:nvSpPr>
          <p:cNvPr id="3"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9</a:t>
            </a:fld>
            <a:endParaRPr lang="ja-JP" altLang="en-US" dirty="0"/>
          </a:p>
        </p:txBody>
      </p:sp>
      <p:sp>
        <p:nvSpPr>
          <p:cNvPr id="12" name="テキスト ボックス 11"/>
          <p:cNvSpPr txBox="1"/>
          <p:nvPr/>
        </p:nvSpPr>
        <p:spPr>
          <a:xfrm>
            <a:off x="1290299" y="6211693"/>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8292506" y="6211693"/>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5" name="正方形/長方形 14"/>
          <p:cNvSpPr/>
          <p:nvPr/>
        </p:nvSpPr>
        <p:spPr>
          <a:xfrm>
            <a:off x="373179" y="3484560"/>
            <a:ext cx="5195108"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16" name="正方形/長方形 15"/>
          <p:cNvSpPr/>
          <p:nvPr/>
        </p:nvSpPr>
        <p:spPr>
          <a:xfrm>
            <a:off x="6049061" y="3484560"/>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7" name="下矢印 6"/>
          <p:cNvSpPr/>
          <p:nvPr/>
        </p:nvSpPr>
        <p:spPr>
          <a:xfrm rot="5400000">
            <a:off x="5299116" y="4310474"/>
            <a:ext cx="1024176" cy="79305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62056812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2142</TotalTime>
  <Words>2563</Words>
  <Application>Microsoft Office PowerPoint</Application>
  <PresentationFormat>ワイド画面</PresentationFormat>
  <Paragraphs>480</Paragraphs>
  <Slides>33</Slides>
  <Notes>6</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33</vt:i4>
      </vt:variant>
    </vt:vector>
  </HeadingPairs>
  <TitlesOfParts>
    <vt:vector size="41" baseType="lpstr">
      <vt:lpstr>ＭＳ Ｐゴシック</vt:lpstr>
      <vt:lpstr>ＭＳ ゴシック</vt:lpstr>
      <vt:lpstr>メイリオ</vt:lpstr>
      <vt:lpstr>游ゴシック</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テストスメル</vt:lpstr>
      <vt:lpstr>研究目的とアイディア</vt:lpstr>
      <vt:lpstr>提案ツールの概要</vt:lpstr>
      <vt:lpstr>Step1: 類似コード片の検出</vt:lpstr>
      <vt:lpstr>Step2: テストコードの検索</vt:lpstr>
      <vt:lpstr>Step3: テストスメルの検出</vt:lpstr>
      <vt:lpstr>Step3: テストスメルの検出</vt:lpstr>
      <vt:lpstr>Step4: 推薦されるテストスイートの順位付け</vt:lpstr>
      <vt:lpstr>Step1: 類似コード片の検出</vt:lpstr>
      <vt:lpstr>Step2: テストコードの検索</vt:lpstr>
      <vt:lpstr>Step2: テストコードの検索</vt:lpstr>
      <vt:lpstr>Step3: テストスメルの検出</vt:lpstr>
      <vt:lpstr>Step4: 推薦されるテストスイートの順位付け</vt:lpstr>
      <vt:lpstr>Step3: テストスメルの検出</vt:lpstr>
      <vt:lpstr>Step1: 類似コード片の検出</vt:lpstr>
      <vt:lpstr>Step2: テストコードの検索</vt:lpstr>
      <vt:lpstr>Step4: 推薦されるテストスイートの順位付け</vt:lpstr>
      <vt:lpstr>Step1: 類似コード片の検出</vt:lpstr>
      <vt:lpstr>Step2: テストコードの検索</vt:lpstr>
      <vt:lpstr>Step3: テストスメルの検出</vt:lpstr>
      <vt:lpstr>Step4: 推薦されるテストスイートの順位付け</vt:lpstr>
      <vt:lpstr>評価実験</vt:lpstr>
      <vt:lpstr>テストスメル</vt:lpstr>
      <vt:lpstr>テストスメル</vt:lpstr>
      <vt:lpstr>ソフトウェアテスト</vt:lpstr>
      <vt:lpstr>ソフトウェアテスト</vt:lpstr>
      <vt:lpstr>ソフトウェアテスト</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78</cp:revision>
  <dcterms:created xsi:type="dcterms:W3CDTF">2020-01-19T02:48:56Z</dcterms:created>
  <dcterms:modified xsi:type="dcterms:W3CDTF">2020-01-21T03:00:46Z</dcterms:modified>
</cp:coreProperties>
</file>